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8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9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10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1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12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Override1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heme/themeOverride2.xml" ContentType="application/vnd.openxmlformats-officedocument.themeOverr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heme/themeOverride3.xml" ContentType="application/vnd.openxmlformats-officedocument.themeOverr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  <p:sldMasterId id="2147483728" r:id="rId8"/>
    <p:sldMasterId id="2147483746" r:id="rId9"/>
    <p:sldMasterId id="2147483767" r:id="rId10"/>
    <p:sldMasterId id="2147483784" r:id="rId11"/>
    <p:sldMasterId id="2147483807" r:id="rId12"/>
    <p:sldMasterId id="2147483829" r:id="rId13"/>
  </p:sldMasterIdLst>
  <p:notesMasterIdLst>
    <p:notesMasterId r:id="rId141"/>
  </p:notesMasterIdLst>
  <p:handoutMasterIdLst>
    <p:handoutMasterId r:id="rId142"/>
  </p:handoutMasterIdLst>
  <p:sldIdLst>
    <p:sldId id="462" r:id="rId14"/>
    <p:sldId id="2068" r:id="rId15"/>
    <p:sldId id="2127" r:id="rId16"/>
    <p:sldId id="2128" r:id="rId17"/>
    <p:sldId id="2129" r:id="rId18"/>
    <p:sldId id="2130" r:id="rId19"/>
    <p:sldId id="2155" r:id="rId20"/>
    <p:sldId id="2131" r:id="rId21"/>
    <p:sldId id="2136" r:id="rId22"/>
    <p:sldId id="2132" r:id="rId23"/>
    <p:sldId id="2133" r:id="rId24"/>
    <p:sldId id="2134" r:id="rId25"/>
    <p:sldId id="1451" r:id="rId26"/>
    <p:sldId id="1987" r:id="rId27"/>
    <p:sldId id="2137" r:id="rId28"/>
    <p:sldId id="2138" r:id="rId29"/>
    <p:sldId id="2139" r:id="rId30"/>
    <p:sldId id="1492" r:id="rId31"/>
    <p:sldId id="2140" r:id="rId32"/>
    <p:sldId id="1496" r:id="rId33"/>
    <p:sldId id="1497" r:id="rId34"/>
    <p:sldId id="2141" r:id="rId35"/>
    <p:sldId id="1500" r:id="rId36"/>
    <p:sldId id="2142" r:id="rId37"/>
    <p:sldId id="1498" r:id="rId38"/>
    <p:sldId id="1504" r:id="rId39"/>
    <p:sldId id="2143" r:id="rId40"/>
    <p:sldId id="1503" r:id="rId41"/>
    <p:sldId id="1505" r:id="rId42"/>
    <p:sldId id="2144" r:id="rId43"/>
    <p:sldId id="1501" r:id="rId44"/>
    <p:sldId id="1508" r:id="rId45"/>
    <p:sldId id="2145" r:id="rId46"/>
    <p:sldId id="1502" r:id="rId47"/>
    <p:sldId id="1507" r:id="rId48"/>
    <p:sldId id="2146" r:id="rId49"/>
    <p:sldId id="1524" r:id="rId50"/>
    <p:sldId id="1526" r:id="rId51"/>
    <p:sldId id="1527" r:id="rId52"/>
    <p:sldId id="1529" r:id="rId53"/>
    <p:sldId id="2159" r:id="rId54"/>
    <p:sldId id="1517" r:id="rId55"/>
    <p:sldId id="1518" r:id="rId56"/>
    <p:sldId id="1519" r:id="rId57"/>
    <p:sldId id="1520" r:id="rId58"/>
    <p:sldId id="2147" r:id="rId59"/>
    <p:sldId id="2148" r:id="rId60"/>
    <p:sldId id="1550" r:id="rId61"/>
    <p:sldId id="1545" r:id="rId62"/>
    <p:sldId id="1546" r:id="rId63"/>
    <p:sldId id="2149" r:id="rId64"/>
    <p:sldId id="1549" r:id="rId65"/>
    <p:sldId id="1551" r:id="rId66"/>
    <p:sldId id="1555" r:id="rId67"/>
    <p:sldId id="1552" r:id="rId68"/>
    <p:sldId id="1556" r:id="rId69"/>
    <p:sldId id="2150" r:id="rId70"/>
    <p:sldId id="1553" r:id="rId71"/>
    <p:sldId id="2151" r:id="rId72"/>
    <p:sldId id="1557" r:id="rId73"/>
    <p:sldId id="1558" r:id="rId74"/>
    <p:sldId id="1559" r:id="rId75"/>
    <p:sldId id="2152" r:id="rId76"/>
    <p:sldId id="1560" r:id="rId77"/>
    <p:sldId id="1563" r:id="rId78"/>
    <p:sldId id="1562" r:id="rId79"/>
    <p:sldId id="2153" r:id="rId80"/>
    <p:sldId id="2154" r:id="rId81"/>
    <p:sldId id="2160" r:id="rId82"/>
    <p:sldId id="2161" r:id="rId83"/>
    <p:sldId id="2162" r:id="rId84"/>
    <p:sldId id="2163" r:id="rId85"/>
    <p:sldId id="2164" r:id="rId86"/>
    <p:sldId id="2165" r:id="rId87"/>
    <p:sldId id="2156" r:id="rId88"/>
    <p:sldId id="1460" r:id="rId89"/>
    <p:sldId id="2157" r:id="rId90"/>
    <p:sldId id="2158" r:id="rId91"/>
    <p:sldId id="1530" r:id="rId92"/>
    <p:sldId id="2168" r:id="rId93"/>
    <p:sldId id="2167" r:id="rId94"/>
    <p:sldId id="2169" r:id="rId95"/>
    <p:sldId id="2170" r:id="rId96"/>
    <p:sldId id="2171" r:id="rId97"/>
    <p:sldId id="2172" r:id="rId98"/>
    <p:sldId id="2173" r:id="rId99"/>
    <p:sldId id="2174" r:id="rId100"/>
    <p:sldId id="2175" r:id="rId101"/>
    <p:sldId id="2176" r:id="rId102"/>
    <p:sldId id="2177" r:id="rId103"/>
    <p:sldId id="2178" r:id="rId104"/>
    <p:sldId id="2179" r:id="rId105"/>
    <p:sldId id="2180" r:id="rId106"/>
    <p:sldId id="2181" r:id="rId107"/>
    <p:sldId id="2182" r:id="rId108"/>
    <p:sldId id="2183" r:id="rId109"/>
    <p:sldId id="2184" r:id="rId110"/>
    <p:sldId id="2185" r:id="rId111"/>
    <p:sldId id="2186" r:id="rId112"/>
    <p:sldId id="2187" r:id="rId113"/>
    <p:sldId id="2188" r:id="rId114"/>
    <p:sldId id="2189" r:id="rId115"/>
    <p:sldId id="2190" r:id="rId116"/>
    <p:sldId id="2213" r:id="rId117"/>
    <p:sldId id="2191" r:id="rId118"/>
    <p:sldId id="2192" r:id="rId119"/>
    <p:sldId id="2193" r:id="rId120"/>
    <p:sldId id="2194" r:id="rId121"/>
    <p:sldId id="2195" r:id="rId122"/>
    <p:sldId id="2196" r:id="rId123"/>
    <p:sldId id="2197" r:id="rId124"/>
    <p:sldId id="2198" r:id="rId125"/>
    <p:sldId id="2199" r:id="rId126"/>
    <p:sldId id="2200" r:id="rId127"/>
    <p:sldId id="2201" r:id="rId128"/>
    <p:sldId id="2202" r:id="rId129"/>
    <p:sldId id="2203" r:id="rId130"/>
    <p:sldId id="2204" r:id="rId131"/>
    <p:sldId id="2205" r:id="rId132"/>
    <p:sldId id="2206" r:id="rId133"/>
    <p:sldId id="2207" r:id="rId134"/>
    <p:sldId id="2208" r:id="rId135"/>
    <p:sldId id="2209" r:id="rId136"/>
    <p:sldId id="2210" r:id="rId137"/>
    <p:sldId id="2211" r:id="rId138"/>
    <p:sldId id="2212" r:id="rId139"/>
    <p:sldId id="264" r:id="rId1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25" userDrawn="1">
          <p15:clr>
            <a:srgbClr val="A4A3A4"/>
          </p15:clr>
        </p15:guide>
        <p15:guide id="5" orient="horz" pos="23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" initials="s" lastIdx="1" clrIdx="0">
    <p:extLst>
      <p:ext uri="{19B8F6BF-5375-455C-9EA6-DF929625EA0E}">
        <p15:presenceInfo xmlns:p15="http://schemas.microsoft.com/office/powerpoint/2012/main" userId="sup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CC"/>
    <a:srgbClr val="0066FF"/>
    <a:srgbClr val="FFFFE4"/>
    <a:srgbClr val="E46C0A"/>
    <a:srgbClr val="FFCCB6"/>
    <a:srgbClr val="EAE8E4"/>
    <a:srgbClr val="38A7F2"/>
    <a:srgbClr val="7F7F7F"/>
    <a:srgbClr val="E40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95285" autoAdjust="0"/>
  </p:normalViewPr>
  <p:slideViewPr>
    <p:cSldViewPr snapToGrid="0">
      <p:cViewPr varScale="1">
        <p:scale>
          <a:sx n="79" d="100"/>
          <a:sy n="79" d="100"/>
        </p:scale>
        <p:origin x="96" y="168"/>
      </p:cViewPr>
      <p:guideLst>
        <p:guide pos="325"/>
        <p:guide orient="horz" pos="238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4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63" Type="http://schemas.openxmlformats.org/officeDocument/2006/relationships/slide" Target="slides/slide50.xml"/><Relationship Id="rId84" Type="http://schemas.openxmlformats.org/officeDocument/2006/relationships/slide" Target="slides/slide71.xml"/><Relationship Id="rId138" Type="http://schemas.openxmlformats.org/officeDocument/2006/relationships/slide" Target="slides/slide125.xml"/><Relationship Id="rId107" Type="http://schemas.openxmlformats.org/officeDocument/2006/relationships/slide" Target="slides/slide94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53" Type="http://schemas.openxmlformats.org/officeDocument/2006/relationships/slide" Target="slides/slide40.xml"/><Relationship Id="rId74" Type="http://schemas.openxmlformats.org/officeDocument/2006/relationships/slide" Target="slides/slide61.xml"/><Relationship Id="rId128" Type="http://schemas.openxmlformats.org/officeDocument/2006/relationships/slide" Target="slides/slide115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7.xml"/><Relationship Id="rId95" Type="http://schemas.openxmlformats.org/officeDocument/2006/relationships/slide" Target="slides/slide82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113" Type="http://schemas.openxmlformats.org/officeDocument/2006/relationships/slide" Target="slides/slide100.xml"/><Relationship Id="rId118" Type="http://schemas.openxmlformats.org/officeDocument/2006/relationships/slide" Target="slides/slide105.xml"/><Relationship Id="rId134" Type="http://schemas.openxmlformats.org/officeDocument/2006/relationships/slide" Target="slides/slide121.xml"/><Relationship Id="rId139" Type="http://schemas.openxmlformats.org/officeDocument/2006/relationships/slide" Target="slides/slide126.xml"/><Relationship Id="rId80" Type="http://schemas.openxmlformats.org/officeDocument/2006/relationships/slide" Target="slides/slide67.xml"/><Relationship Id="rId85" Type="http://schemas.openxmlformats.org/officeDocument/2006/relationships/slide" Target="slides/slide72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59" Type="http://schemas.openxmlformats.org/officeDocument/2006/relationships/slide" Target="slides/slide46.xml"/><Relationship Id="rId103" Type="http://schemas.openxmlformats.org/officeDocument/2006/relationships/slide" Target="slides/slide90.xml"/><Relationship Id="rId108" Type="http://schemas.openxmlformats.org/officeDocument/2006/relationships/slide" Target="slides/slide95.xml"/><Relationship Id="rId124" Type="http://schemas.openxmlformats.org/officeDocument/2006/relationships/slide" Target="slides/slide111.xml"/><Relationship Id="rId129" Type="http://schemas.openxmlformats.org/officeDocument/2006/relationships/slide" Target="slides/slide116.xml"/><Relationship Id="rId54" Type="http://schemas.openxmlformats.org/officeDocument/2006/relationships/slide" Target="slides/slide41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91" Type="http://schemas.openxmlformats.org/officeDocument/2006/relationships/slide" Target="slides/slide78.xml"/><Relationship Id="rId96" Type="http://schemas.openxmlformats.org/officeDocument/2006/relationships/slide" Target="slides/slide83.xml"/><Relationship Id="rId140" Type="http://schemas.openxmlformats.org/officeDocument/2006/relationships/slide" Target="slides/slide127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49" Type="http://schemas.openxmlformats.org/officeDocument/2006/relationships/slide" Target="slides/slide36.xml"/><Relationship Id="rId114" Type="http://schemas.openxmlformats.org/officeDocument/2006/relationships/slide" Target="slides/slide101.xml"/><Relationship Id="rId119" Type="http://schemas.openxmlformats.org/officeDocument/2006/relationships/slide" Target="slides/slide106.xml"/><Relationship Id="rId44" Type="http://schemas.openxmlformats.org/officeDocument/2006/relationships/slide" Target="slides/slide31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130" Type="http://schemas.openxmlformats.org/officeDocument/2006/relationships/slide" Target="slides/slide117.xml"/><Relationship Id="rId135" Type="http://schemas.openxmlformats.org/officeDocument/2006/relationships/slide" Target="slides/slide122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109" Type="http://schemas.openxmlformats.org/officeDocument/2006/relationships/slide" Target="slides/slide9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97" Type="http://schemas.openxmlformats.org/officeDocument/2006/relationships/slide" Target="slides/slide84.xml"/><Relationship Id="rId104" Type="http://schemas.openxmlformats.org/officeDocument/2006/relationships/slide" Target="slides/slide91.xml"/><Relationship Id="rId120" Type="http://schemas.openxmlformats.org/officeDocument/2006/relationships/slide" Target="slides/slide107.xml"/><Relationship Id="rId125" Type="http://schemas.openxmlformats.org/officeDocument/2006/relationships/slide" Target="slides/slide112.xml"/><Relationship Id="rId141" Type="http://schemas.openxmlformats.org/officeDocument/2006/relationships/notesMaster" Target="notesMasters/notesMaster1.xml"/><Relationship Id="rId146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slide" Target="slides/slide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87" Type="http://schemas.openxmlformats.org/officeDocument/2006/relationships/slide" Target="slides/slide74.xml"/><Relationship Id="rId110" Type="http://schemas.openxmlformats.org/officeDocument/2006/relationships/slide" Target="slides/slide97.xml"/><Relationship Id="rId115" Type="http://schemas.openxmlformats.org/officeDocument/2006/relationships/slide" Target="slides/slide102.xml"/><Relationship Id="rId131" Type="http://schemas.openxmlformats.org/officeDocument/2006/relationships/slide" Target="slides/slide118.xml"/><Relationship Id="rId136" Type="http://schemas.openxmlformats.org/officeDocument/2006/relationships/slide" Target="slides/slide123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56" Type="http://schemas.openxmlformats.org/officeDocument/2006/relationships/slide" Target="slides/slide43.xml"/><Relationship Id="rId77" Type="http://schemas.openxmlformats.org/officeDocument/2006/relationships/slide" Target="slides/slide64.xml"/><Relationship Id="rId100" Type="http://schemas.openxmlformats.org/officeDocument/2006/relationships/slide" Target="slides/slide87.xml"/><Relationship Id="rId105" Type="http://schemas.openxmlformats.org/officeDocument/2006/relationships/slide" Target="slides/slide92.xml"/><Relationship Id="rId126" Type="http://schemas.openxmlformats.org/officeDocument/2006/relationships/slide" Target="slides/slide113.xml"/><Relationship Id="rId147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93" Type="http://schemas.openxmlformats.org/officeDocument/2006/relationships/slide" Target="slides/slide80.xml"/><Relationship Id="rId98" Type="http://schemas.openxmlformats.org/officeDocument/2006/relationships/slide" Target="slides/slide85.xml"/><Relationship Id="rId121" Type="http://schemas.openxmlformats.org/officeDocument/2006/relationships/slide" Target="slides/slide108.xml"/><Relationship Id="rId14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2.xml"/><Relationship Id="rId46" Type="http://schemas.openxmlformats.org/officeDocument/2006/relationships/slide" Target="slides/slide33.xml"/><Relationship Id="rId67" Type="http://schemas.openxmlformats.org/officeDocument/2006/relationships/slide" Target="slides/slide54.xml"/><Relationship Id="rId116" Type="http://schemas.openxmlformats.org/officeDocument/2006/relationships/slide" Target="slides/slide103.xml"/><Relationship Id="rId137" Type="http://schemas.openxmlformats.org/officeDocument/2006/relationships/slide" Target="slides/slide124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62" Type="http://schemas.openxmlformats.org/officeDocument/2006/relationships/slide" Target="slides/slide49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111" Type="http://schemas.openxmlformats.org/officeDocument/2006/relationships/slide" Target="slides/slide98.xml"/><Relationship Id="rId132" Type="http://schemas.openxmlformats.org/officeDocument/2006/relationships/slide" Target="slides/slide119.xml"/><Relationship Id="rId15" Type="http://schemas.openxmlformats.org/officeDocument/2006/relationships/slide" Target="slides/slide2.xml"/><Relationship Id="rId36" Type="http://schemas.openxmlformats.org/officeDocument/2006/relationships/slide" Target="slides/slide23.xml"/><Relationship Id="rId57" Type="http://schemas.openxmlformats.org/officeDocument/2006/relationships/slide" Target="slides/slide44.xml"/><Relationship Id="rId106" Type="http://schemas.openxmlformats.org/officeDocument/2006/relationships/slide" Target="slides/slide93.xml"/><Relationship Id="rId127" Type="http://schemas.openxmlformats.org/officeDocument/2006/relationships/slide" Target="slides/slide11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52" Type="http://schemas.openxmlformats.org/officeDocument/2006/relationships/slide" Target="slides/slide39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94" Type="http://schemas.openxmlformats.org/officeDocument/2006/relationships/slide" Target="slides/slide81.xml"/><Relationship Id="rId99" Type="http://schemas.openxmlformats.org/officeDocument/2006/relationships/slide" Target="slides/slide86.xml"/><Relationship Id="rId101" Type="http://schemas.openxmlformats.org/officeDocument/2006/relationships/slide" Target="slides/slide88.xml"/><Relationship Id="rId122" Type="http://schemas.openxmlformats.org/officeDocument/2006/relationships/slide" Target="slides/slide109.xml"/><Relationship Id="rId143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3.xml"/><Relationship Id="rId47" Type="http://schemas.openxmlformats.org/officeDocument/2006/relationships/slide" Target="slides/slide34.xml"/><Relationship Id="rId68" Type="http://schemas.openxmlformats.org/officeDocument/2006/relationships/slide" Target="slides/slide55.xml"/><Relationship Id="rId89" Type="http://schemas.openxmlformats.org/officeDocument/2006/relationships/slide" Target="slides/slide76.xml"/><Relationship Id="rId112" Type="http://schemas.openxmlformats.org/officeDocument/2006/relationships/slide" Target="slides/slide99.xml"/><Relationship Id="rId133" Type="http://schemas.openxmlformats.org/officeDocument/2006/relationships/slide" Target="slides/slide120.xml"/><Relationship Id="rId16" Type="http://schemas.openxmlformats.org/officeDocument/2006/relationships/slide" Target="slides/slide3.xml"/><Relationship Id="rId37" Type="http://schemas.openxmlformats.org/officeDocument/2006/relationships/slide" Target="slides/slide24.xml"/><Relationship Id="rId58" Type="http://schemas.openxmlformats.org/officeDocument/2006/relationships/slide" Target="slides/slide45.xml"/><Relationship Id="rId79" Type="http://schemas.openxmlformats.org/officeDocument/2006/relationships/slide" Target="slides/slide66.xml"/><Relationship Id="rId102" Type="http://schemas.openxmlformats.org/officeDocument/2006/relationships/slide" Target="slides/slide89.xml"/><Relationship Id="rId123" Type="http://schemas.openxmlformats.org/officeDocument/2006/relationships/slide" Target="slides/slide110.xml"/><Relationship Id="rId14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2023/10/25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2023/10/25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15595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257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8878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28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608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755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54169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781205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007184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92259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57509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1409A-075B-284D-7FB1-7CA66A3D2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7872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93390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738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37388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334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7703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58721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35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9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22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064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9587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872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82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1012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75969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91261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5083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87D39-978E-FAAE-9021-D4DC6EA75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7391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254203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35323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229199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18162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149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82120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7896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5110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70487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97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29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79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13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19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195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7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27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599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22364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651495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415822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87D39-978E-FAAE-9021-D4DC6EA75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1290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73346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80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4046110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1282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227278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277231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EAA8D-2760-141E-B9B6-391D48A2C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99804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62596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568593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3890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5489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276295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921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7036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75265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11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17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94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481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</a:t>
            </a:r>
            <a:r>
              <a:rPr lang="zh-CN" altLang="en-US"/>
              <a:t>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72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97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031950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33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2326667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334562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59534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255648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061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744825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865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287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37687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98943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04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4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18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794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9843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620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53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477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136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67183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56037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845897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743597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823065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1258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83252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5006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27916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034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7601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33272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85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0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08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78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</a:t>
            </a:r>
            <a:r>
              <a:rPr lang="zh-CN" altLang="en-US"/>
              <a:t>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887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343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5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599585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613794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20431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271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6848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905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75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82776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92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673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theme" Target="../theme/theme10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0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image" Target="../media/image6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theme" Target="../theme/theme1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19" r:id="rId2"/>
    <p:sldLayoutId id="2147483721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多一句没有，少一句不行，用更短时间，教会更实用的技术！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203222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278288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  <p:sldLayoutId id="2147483802" r:id="rId18"/>
    <p:sldLayoutId id="2147483803" r:id="rId19"/>
    <p:sldLayoutId id="2147483804" r:id="rId2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71676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  <p:sldLayoutId id="2147483825" r:id="rId18"/>
    <p:sldLayoutId id="2147483826" r:id="rId19"/>
    <p:sldLayoutId id="2147483827" r:id="rId20"/>
    <p:sldLayoutId id="2147483828" r:id="rId2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65995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6" r:id="rId17"/>
    <p:sldLayoutId id="2147483847" r:id="rId18"/>
    <p:sldLayoutId id="2147483848" r:id="rId19"/>
    <p:sldLayoutId id="2147483849" r:id="rId20"/>
    <p:sldLayoutId id="2147483850" r:id="rId2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2" r:id="rId2"/>
    <p:sldLayoutId id="2147483718" r:id="rId3"/>
    <p:sldLayoutId id="2147483723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20" r:id="rId2"/>
    <p:sldLayoutId id="214748380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27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6" r:id="rId14"/>
    <p:sldLayoutId id="2147483710" r:id="rId15"/>
    <p:sldLayoutId id="2147483706" r:id="rId16"/>
    <p:sldLayoutId id="2147483722" r:id="rId17"/>
    <p:sldLayoutId id="2147483725" r:id="rId18"/>
    <p:sldLayoutId id="2147483726" r:id="rId19"/>
    <p:sldLayoutId id="2147483805" r:id="rId2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多一句没有，少一句不行，用更短时间，教会更实用的技术！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78898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07136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hyperlink" Target="https://cn.vuejs.org/" TargetMode="External"/><Relationship Id="rId7" Type="http://schemas.openxmlformats.org/officeDocument/2006/relationships/image" Target="../media/image16.jp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3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34.xml"/><Relationship Id="rId4" Type="http://schemas.openxmlformats.org/officeDocument/2006/relationships/image" Target="../media/image8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8.xml"/><Relationship Id="rId1" Type="http://schemas.openxmlformats.org/officeDocument/2006/relationships/tags" Target="../tags/tag3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36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slideLayout" Target="../slideLayouts/slideLayout88.xml"/><Relationship Id="rId7" Type="http://schemas.openxmlformats.org/officeDocument/2006/relationships/image" Target="../media/image87.png"/><Relationship Id="rId2" Type="http://schemas.openxmlformats.org/officeDocument/2006/relationships/tags" Target="../tags/tag3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3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3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8.xml"/><Relationship Id="rId1" Type="http://schemas.openxmlformats.org/officeDocument/2006/relationships/tags" Target="../tags/tag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n.vuejs.org/" TargetMode="External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8.xml"/><Relationship Id="rId1" Type="http://schemas.openxmlformats.org/officeDocument/2006/relationships/tags" Target="../tags/tag4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4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8.xml"/><Relationship Id="rId1" Type="http://schemas.openxmlformats.org/officeDocument/2006/relationships/tags" Target="../tags/tag4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8.xml"/><Relationship Id="rId1" Type="http://schemas.openxmlformats.org/officeDocument/2006/relationships/tags" Target="../tags/tag4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4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4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4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hyperlink" Target="https://cn.vuejs.org/" TargetMode="External"/><Relationship Id="rId7" Type="http://schemas.openxmlformats.org/officeDocument/2006/relationships/image" Target="../media/image16.jp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4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5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5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5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5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8.xml"/><Relationship Id="rId2" Type="http://schemas.openxmlformats.org/officeDocument/2006/relationships/tags" Target="../tags/tag54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0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5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n.vuejs.org/" TargetMode="External"/><Relationship Id="rId1" Type="http://schemas.openxmlformats.org/officeDocument/2006/relationships/slideLayout" Target="../slideLayouts/slideLayout8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8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1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08.xml"/><Relationship Id="rId1" Type="http://schemas.openxmlformats.org/officeDocument/2006/relationships/tags" Target="../tags/tag1.xml"/><Relationship Id="rId6" Type="http://schemas.openxmlformats.org/officeDocument/2006/relationships/hyperlink" Target="https://www.bilibili.com/video/BV1Tt4y1772f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9.xml"/><Relationship Id="rId2" Type="http://schemas.openxmlformats.org/officeDocument/2006/relationships/tags" Target="../tags/tag1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8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89.xml"/><Relationship Id="rId1" Type="http://schemas.openxmlformats.org/officeDocument/2006/relationships/tags" Target="../tags/tag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8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xios-http.cn/" TargetMode="External"/><Relationship Id="rId1" Type="http://schemas.openxmlformats.org/officeDocument/2006/relationships/slideLayout" Target="../slideLayouts/slideLayout8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../&#36164;&#26009;/02.%20NodeJS&#23433;&#35013;/NodeJS&#23433;&#35013;&#25991;&#26723;/NodeJS&#23433;&#35013;&#25991;&#26723;.md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8.xml"/><Relationship Id="rId5" Type="http://schemas.openxmlformats.org/officeDocument/2006/relationships/hyperlink" Target="../&#36164;&#26009;/NodeJS&#23433;&#35013;&#25991;&#26723;/NodeJS&#23433;&#35013;&#25991;&#26723;.md" TargetMode="Externa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8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173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8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n.vuejs.org/guide/scaling-up/sfc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8.xml"/><Relationship Id="rId1" Type="http://schemas.openxmlformats.org/officeDocument/2006/relationships/tags" Target="../tags/tag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9.xml"/><Relationship Id="rId1" Type="http://schemas.openxmlformats.org/officeDocument/2006/relationships/tags" Target="../tags/tag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89.xml"/><Relationship Id="rId1" Type="http://schemas.openxmlformats.org/officeDocument/2006/relationships/tags" Target="../tags/tag1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hyperlink" Target="https://element-plus.org/zh-CN/#/zh-CN" TargetMode="Externa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.xml"/><Relationship Id="rId1" Type="http://schemas.openxmlformats.org/officeDocument/2006/relationships/tags" Target="../tags/tag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fe-bigevent-web.itheima.net/login" TargetMode="Externa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9.xml"/><Relationship Id="rId1" Type="http://schemas.openxmlformats.org/officeDocument/2006/relationships/tags" Target="../tags/tag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9.xml"/><Relationship Id="rId1" Type="http://schemas.openxmlformats.org/officeDocument/2006/relationships/tags" Target="../tags/tag1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9.xml"/><Relationship Id="rId1" Type="http://schemas.openxmlformats.org/officeDocument/2006/relationships/tags" Target="../tags/tag2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129.xml"/><Relationship Id="rId1" Type="http://schemas.openxmlformats.org/officeDocument/2006/relationships/tags" Target="../tags/tag2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129.xml"/><Relationship Id="rId1" Type="http://schemas.openxmlformats.org/officeDocument/2006/relationships/tags" Target="../tags/tag2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129.xml"/><Relationship Id="rId1" Type="http://schemas.openxmlformats.org/officeDocument/2006/relationships/tags" Target="../tags/tag23.xml"/><Relationship Id="rId4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2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2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2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2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2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2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129.xml"/><Relationship Id="rId1" Type="http://schemas.openxmlformats.org/officeDocument/2006/relationships/tags" Target="../tags/tag3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88.xml"/><Relationship Id="rId1" Type="http://schemas.openxmlformats.org/officeDocument/2006/relationships/tags" Target="../tags/tag3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8.xml"/><Relationship Id="rId1" Type="http://schemas.openxmlformats.org/officeDocument/2006/relationships/tags" Target="../tags/tag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5400"/>
              <a:t>大事件前端开发</a:t>
            </a:r>
            <a:endParaRPr kumimoji="1" lang="zh-CN" altLang="en-US" sz="5400" dirty="0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4615DA97-06CF-5BA0-FC7D-138ADBE88AE8}"/>
              </a:ext>
            </a:extLst>
          </p:cNvPr>
          <p:cNvSpPr txBox="1">
            <a:spLocks/>
          </p:cNvSpPr>
          <p:nvPr/>
        </p:nvSpPr>
        <p:spPr>
          <a:xfrm>
            <a:off x="990600" y="3606801"/>
            <a:ext cx="10540999" cy="630237"/>
          </a:xfrm>
          <a:prstGeom prst="rect">
            <a:avLst/>
          </a:prstGeom>
        </p:spPr>
        <p:txBody>
          <a:bodyPr anchor="ctr"/>
          <a:lstStyle>
            <a:lvl1pPr marL="457189" indent="-457189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Vue3+Element-Plus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C7578A-5E49-EB2C-C349-46BFE0D8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Vue ?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31C8831-55FB-274A-FF61-86F7DDBFD2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Vue </a:t>
            </a:r>
            <a:r>
              <a:rPr lang="zh-CN" altLang="en-US">
                <a:latin typeface="Fira Code" panose="020B0809050000020004" pitchFamily="49" charset="0"/>
              </a:rPr>
              <a:t>是一款用于</a:t>
            </a:r>
            <a:r>
              <a:rPr lang="zh-CN" altLang="en-US" b="1">
                <a:solidFill>
                  <a:srgbClr val="C00000"/>
                </a:solidFill>
                <a:latin typeface="Fira Code" panose="020B0809050000020004" pitchFamily="49" charset="0"/>
              </a:rPr>
              <a:t>构建用户界面</a:t>
            </a:r>
            <a:r>
              <a:rPr lang="zh-CN" altLang="en-US">
                <a:latin typeface="Fira Code" panose="020B0809050000020004" pitchFamily="49" charset="0"/>
              </a:rPr>
              <a:t>的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渐进式</a:t>
            </a:r>
            <a:r>
              <a:rPr lang="zh-CN" altLang="en-US">
                <a:latin typeface="Fira Code" panose="020B0809050000020004" pitchFamily="49" charset="0"/>
              </a:rPr>
              <a:t>的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JavaScript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框架</a:t>
            </a:r>
            <a:r>
              <a:rPr lang="zh-CN" altLang="en-US">
                <a:latin typeface="Fira Code" panose="020B0809050000020004" pitchFamily="49" charset="0"/>
              </a:rPr>
              <a:t>。 （官方：</a:t>
            </a:r>
            <a:r>
              <a:rPr lang="en-US" altLang="zh-CN">
                <a:latin typeface="Fira Code" panose="020B0809050000020004" pitchFamily="49" charset="0"/>
                <a:hlinkClick r:id="rId3"/>
              </a:rPr>
              <a:t>https://cn.vuejs.org/</a:t>
            </a:r>
            <a:r>
              <a:rPr lang="zh-CN" altLang="en-US">
                <a:latin typeface="Fira Code" panose="020B0809050000020004" pitchFamily="49" charset="0"/>
              </a:rPr>
              <a:t>）</a:t>
            </a:r>
          </a:p>
        </p:txBody>
      </p:sp>
      <p:sp>
        <p:nvSpPr>
          <p:cNvPr id="107" name="îś1ïḍê">
            <a:extLst>
              <a:ext uri="{FF2B5EF4-FFF2-40B4-BE49-F238E27FC236}">
                <a16:creationId xmlns:a16="http://schemas.microsoft.com/office/drawing/2014/main" id="{4A0B70B7-1B84-C1FF-1B48-CD4E3A01FAA3}"/>
              </a:ext>
            </a:extLst>
          </p:cNvPr>
          <p:cNvSpPr/>
          <p:nvPr/>
        </p:nvSpPr>
        <p:spPr bwMode="auto">
          <a:xfrm>
            <a:off x="7904818" y="5574126"/>
            <a:ext cx="1884363" cy="828675"/>
          </a:xfrm>
          <a:custGeom>
            <a:avLst/>
            <a:gdLst>
              <a:gd name="T0" fmla="*/ 289 w 1187"/>
              <a:gd name="T1" fmla="*/ 0 h 522"/>
              <a:gd name="T2" fmla="*/ 898 w 1187"/>
              <a:gd name="T3" fmla="*/ 0 h 522"/>
              <a:gd name="T4" fmla="*/ 1187 w 1187"/>
              <a:gd name="T5" fmla="*/ 522 h 522"/>
              <a:gd name="T6" fmla="*/ 0 w 1187"/>
              <a:gd name="T7" fmla="*/ 522 h 522"/>
              <a:gd name="T8" fmla="*/ 289 w 1187"/>
              <a:gd name="T9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522">
                <a:moveTo>
                  <a:pt x="289" y="0"/>
                </a:moveTo>
                <a:lnTo>
                  <a:pt x="898" y="0"/>
                </a:lnTo>
                <a:lnTo>
                  <a:pt x="1187" y="522"/>
                </a:lnTo>
                <a:lnTo>
                  <a:pt x="0" y="522"/>
                </a:lnTo>
                <a:lnTo>
                  <a:pt x="289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8" name="ïšļiḍe">
            <a:extLst>
              <a:ext uri="{FF2B5EF4-FFF2-40B4-BE49-F238E27FC236}">
                <a16:creationId xmlns:a16="http://schemas.microsoft.com/office/drawing/2014/main" id="{C9AEC9CA-E593-B266-F280-195A2F2A0154}"/>
              </a:ext>
            </a:extLst>
          </p:cNvPr>
          <p:cNvSpPr/>
          <p:nvPr/>
        </p:nvSpPr>
        <p:spPr bwMode="auto">
          <a:xfrm>
            <a:off x="6322081" y="2340389"/>
            <a:ext cx="5051425" cy="3443287"/>
          </a:xfrm>
          <a:custGeom>
            <a:avLst/>
            <a:gdLst>
              <a:gd name="T0" fmla="*/ 28 w 606"/>
              <a:gd name="T1" fmla="*/ 0 h 412"/>
              <a:gd name="T2" fmla="*/ 578 w 606"/>
              <a:gd name="T3" fmla="*/ 0 h 412"/>
              <a:gd name="T4" fmla="*/ 606 w 606"/>
              <a:gd name="T5" fmla="*/ 28 h 412"/>
              <a:gd name="T6" fmla="*/ 606 w 606"/>
              <a:gd name="T7" fmla="*/ 384 h 412"/>
              <a:gd name="T8" fmla="*/ 578 w 606"/>
              <a:gd name="T9" fmla="*/ 412 h 412"/>
              <a:gd name="T10" fmla="*/ 28 w 606"/>
              <a:gd name="T11" fmla="*/ 412 h 412"/>
              <a:gd name="T12" fmla="*/ 0 w 606"/>
              <a:gd name="T13" fmla="*/ 384 h 412"/>
              <a:gd name="T14" fmla="*/ 0 w 606"/>
              <a:gd name="T15" fmla="*/ 28 h 412"/>
              <a:gd name="T16" fmla="*/ 28 w 606"/>
              <a:gd name="T17" fmla="*/ 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6" h="412">
                <a:moveTo>
                  <a:pt x="28" y="0"/>
                </a:moveTo>
                <a:cubicBezTo>
                  <a:pt x="578" y="0"/>
                  <a:pt x="578" y="0"/>
                  <a:pt x="578" y="0"/>
                </a:cubicBezTo>
                <a:cubicBezTo>
                  <a:pt x="594" y="0"/>
                  <a:pt x="606" y="13"/>
                  <a:pt x="606" y="28"/>
                </a:cubicBezTo>
                <a:cubicBezTo>
                  <a:pt x="606" y="384"/>
                  <a:pt x="606" y="384"/>
                  <a:pt x="606" y="384"/>
                </a:cubicBezTo>
                <a:cubicBezTo>
                  <a:pt x="606" y="400"/>
                  <a:pt x="594" y="412"/>
                  <a:pt x="578" y="412"/>
                </a:cubicBezTo>
                <a:cubicBezTo>
                  <a:pt x="28" y="412"/>
                  <a:pt x="28" y="412"/>
                  <a:pt x="28" y="412"/>
                </a:cubicBezTo>
                <a:cubicBezTo>
                  <a:pt x="12" y="412"/>
                  <a:pt x="0" y="400"/>
                  <a:pt x="0" y="38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3"/>
                  <a:pt x="12" y="0"/>
                  <a:pt x="28" y="0"/>
                </a:cubicBezTo>
                <a:close/>
              </a:path>
            </a:pathLst>
          </a:custGeom>
          <a:solidFill>
            <a:srgbClr val="4674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9" name="îṩ1ïḋé">
            <a:extLst>
              <a:ext uri="{FF2B5EF4-FFF2-40B4-BE49-F238E27FC236}">
                <a16:creationId xmlns:a16="http://schemas.microsoft.com/office/drawing/2014/main" id="{7DB7F685-26A9-863A-6A02-55811991D72B}"/>
              </a:ext>
            </a:extLst>
          </p:cNvPr>
          <p:cNvSpPr/>
          <p:nvPr/>
        </p:nvSpPr>
        <p:spPr bwMode="auto">
          <a:xfrm>
            <a:off x="11056006" y="5550313"/>
            <a:ext cx="66675" cy="57150"/>
          </a:xfrm>
          <a:prstGeom prst="ellipse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0" name="iŝ1ide">
            <a:extLst>
              <a:ext uri="{FF2B5EF4-FFF2-40B4-BE49-F238E27FC236}">
                <a16:creationId xmlns:a16="http://schemas.microsoft.com/office/drawing/2014/main" id="{6B32E661-0D27-CB85-ECD0-D99BCC53F76F}"/>
              </a:ext>
            </a:extLst>
          </p:cNvPr>
          <p:cNvSpPr/>
          <p:nvPr/>
        </p:nvSpPr>
        <p:spPr bwMode="auto">
          <a:xfrm>
            <a:off x="10940118" y="5550313"/>
            <a:ext cx="58738" cy="57150"/>
          </a:xfrm>
          <a:prstGeom prst="ellipse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1" name="íSľïďe">
            <a:extLst>
              <a:ext uri="{FF2B5EF4-FFF2-40B4-BE49-F238E27FC236}">
                <a16:creationId xmlns:a16="http://schemas.microsoft.com/office/drawing/2014/main" id="{315F51A7-9599-8840-5ADE-C80167D56597}"/>
              </a:ext>
            </a:extLst>
          </p:cNvPr>
          <p:cNvSpPr/>
          <p:nvPr/>
        </p:nvSpPr>
        <p:spPr bwMode="auto">
          <a:xfrm>
            <a:off x="10822643" y="5550313"/>
            <a:ext cx="58738" cy="57150"/>
          </a:xfrm>
          <a:prstGeom prst="ellipse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2" name="ï$ḷïḓê">
            <a:extLst>
              <a:ext uri="{FF2B5EF4-FFF2-40B4-BE49-F238E27FC236}">
                <a16:creationId xmlns:a16="http://schemas.microsoft.com/office/drawing/2014/main" id="{0233C422-039B-CF0D-EF48-31AEEF571606}"/>
              </a:ext>
            </a:extLst>
          </p:cNvPr>
          <p:cNvSpPr/>
          <p:nvPr/>
        </p:nvSpPr>
        <p:spPr bwMode="auto">
          <a:xfrm>
            <a:off x="5922031" y="6151976"/>
            <a:ext cx="5851525" cy="250825"/>
          </a:xfrm>
          <a:custGeom>
            <a:avLst/>
            <a:gdLst>
              <a:gd name="T0" fmla="*/ 15 w 702"/>
              <a:gd name="T1" fmla="*/ 0 h 30"/>
              <a:gd name="T2" fmla="*/ 687 w 702"/>
              <a:gd name="T3" fmla="*/ 0 h 30"/>
              <a:gd name="T4" fmla="*/ 702 w 702"/>
              <a:gd name="T5" fmla="*/ 15 h 30"/>
              <a:gd name="T6" fmla="*/ 702 w 702"/>
              <a:gd name="T7" fmla="*/ 15 h 30"/>
              <a:gd name="T8" fmla="*/ 687 w 702"/>
              <a:gd name="T9" fmla="*/ 30 h 30"/>
              <a:gd name="T10" fmla="*/ 15 w 702"/>
              <a:gd name="T11" fmla="*/ 30 h 30"/>
              <a:gd name="T12" fmla="*/ 0 w 702"/>
              <a:gd name="T13" fmla="*/ 15 h 30"/>
              <a:gd name="T14" fmla="*/ 0 w 702"/>
              <a:gd name="T15" fmla="*/ 15 h 30"/>
              <a:gd name="T16" fmla="*/ 15 w 702"/>
              <a:gd name="T1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2" h="30">
                <a:moveTo>
                  <a:pt x="15" y="0"/>
                </a:moveTo>
                <a:cubicBezTo>
                  <a:pt x="687" y="0"/>
                  <a:pt x="687" y="0"/>
                  <a:pt x="687" y="0"/>
                </a:cubicBezTo>
                <a:cubicBezTo>
                  <a:pt x="695" y="0"/>
                  <a:pt x="702" y="7"/>
                  <a:pt x="702" y="15"/>
                </a:cubicBezTo>
                <a:cubicBezTo>
                  <a:pt x="702" y="15"/>
                  <a:pt x="702" y="15"/>
                  <a:pt x="702" y="15"/>
                </a:cubicBezTo>
                <a:cubicBezTo>
                  <a:pt x="702" y="24"/>
                  <a:pt x="695" y="30"/>
                  <a:pt x="687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7" y="30"/>
                  <a:pt x="0" y="24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7"/>
                  <a:pt x="7" y="0"/>
                  <a:pt x="15" y="0"/>
                </a:cubicBezTo>
                <a:close/>
              </a:path>
            </a:pathLst>
          </a:custGeom>
          <a:solidFill>
            <a:srgbClr val="4674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3" name="islíḋe">
            <a:extLst>
              <a:ext uri="{FF2B5EF4-FFF2-40B4-BE49-F238E27FC236}">
                <a16:creationId xmlns:a16="http://schemas.microsoft.com/office/drawing/2014/main" id="{87ECED0E-029F-F0C6-F1A4-F1F591DF8B55}"/>
              </a:ext>
            </a:extLst>
          </p:cNvPr>
          <p:cNvSpPr/>
          <p:nvPr/>
        </p:nvSpPr>
        <p:spPr bwMode="auto">
          <a:xfrm>
            <a:off x="5922031" y="6277388"/>
            <a:ext cx="5851525" cy="125412"/>
          </a:xfrm>
          <a:custGeom>
            <a:avLst/>
            <a:gdLst>
              <a:gd name="T0" fmla="*/ 702 w 702"/>
              <a:gd name="T1" fmla="*/ 0 h 15"/>
              <a:gd name="T2" fmla="*/ 687 w 702"/>
              <a:gd name="T3" fmla="*/ 15 h 15"/>
              <a:gd name="T4" fmla="*/ 15 w 702"/>
              <a:gd name="T5" fmla="*/ 15 h 15"/>
              <a:gd name="T6" fmla="*/ 0 w 702"/>
              <a:gd name="T7" fmla="*/ 0 h 15"/>
              <a:gd name="T8" fmla="*/ 702 w 702"/>
              <a:gd name="T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2" h="15">
                <a:moveTo>
                  <a:pt x="702" y="0"/>
                </a:moveTo>
                <a:cubicBezTo>
                  <a:pt x="702" y="9"/>
                  <a:pt x="695" y="15"/>
                  <a:pt x="687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7" y="15"/>
                  <a:pt x="0" y="9"/>
                  <a:pt x="0" y="0"/>
                </a:cubicBezTo>
                <a:lnTo>
                  <a:pt x="702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4" name="îṥļîdè">
            <a:extLst>
              <a:ext uri="{FF2B5EF4-FFF2-40B4-BE49-F238E27FC236}">
                <a16:creationId xmlns:a16="http://schemas.microsoft.com/office/drawing/2014/main" id="{7FF5DA83-C0B9-3952-36A7-80B8EB90FF20}"/>
              </a:ext>
            </a:extLst>
          </p:cNvPr>
          <p:cNvSpPr/>
          <p:nvPr/>
        </p:nvSpPr>
        <p:spPr bwMode="auto">
          <a:xfrm>
            <a:off x="6471306" y="2481676"/>
            <a:ext cx="4751388" cy="28844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5" name="îṡḻïḍê">
            <a:extLst>
              <a:ext uri="{FF2B5EF4-FFF2-40B4-BE49-F238E27FC236}">
                <a16:creationId xmlns:a16="http://schemas.microsoft.com/office/drawing/2014/main" id="{C644EC03-5A3E-25C4-E8D7-2949A470353B}"/>
              </a:ext>
            </a:extLst>
          </p:cNvPr>
          <p:cNvSpPr/>
          <p:nvPr/>
        </p:nvSpPr>
        <p:spPr bwMode="auto">
          <a:xfrm>
            <a:off x="6788806" y="2481676"/>
            <a:ext cx="4117975" cy="242887"/>
          </a:xfrm>
          <a:prstGeom prst="rect">
            <a:avLst/>
          </a:prstGeom>
          <a:solidFill>
            <a:srgbClr val="91BD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ea typeface="阿里巴巴普惠体" panose="00020600040101010101"/>
              </a:rPr>
              <a:t>欢迎来到淘淘商城</a:t>
            </a:r>
            <a:endParaRPr sz="1400">
              <a:solidFill>
                <a:schemeClr val="bg1"/>
              </a:solidFill>
              <a:ea typeface="阿里巴巴普惠体" panose="00020600040101010101"/>
            </a:endParaRPr>
          </a:p>
        </p:txBody>
      </p:sp>
      <p:sp>
        <p:nvSpPr>
          <p:cNvPr id="116" name="ïṩliḑè">
            <a:extLst>
              <a:ext uri="{FF2B5EF4-FFF2-40B4-BE49-F238E27FC236}">
                <a16:creationId xmlns:a16="http://schemas.microsoft.com/office/drawing/2014/main" id="{B1662E15-56F4-675F-3730-831B1C7E794E}"/>
              </a:ext>
            </a:extLst>
          </p:cNvPr>
          <p:cNvSpPr/>
          <p:nvPr/>
        </p:nvSpPr>
        <p:spPr bwMode="auto">
          <a:xfrm>
            <a:off x="7888943" y="2883314"/>
            <a:ext cx="1917700" cy="376237"/>
          </a:xfrm>
          <a:prstGeom prst="rect">
            <a:avLst/>
          </a:prstGeom>
          <a:solidFill>
            <a:srgbClr val="ED7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ea typeface="阿里巴巴普惠体" panose="00020600040101010101"/>
              </a:rPr>
              <a:t>双十一钜惠来袭</a:t>
            </a:r>
            <a:endParaRPr sz="1600">
              <a:solidFill>
                <a:schemeClr val="bg1"/>
              </a:solidFill>
              <a:ea typeface="阿里巴巴普惠体" panose="00020600040101010101"/>
            </a:endParaRPr>
          </a:p>
        </p:txBody>
      </p:sp>
      <p:sp>
        <p:nvSpPr>
          <p:cNvPr id="117" name="íSḻîḋe">
            <a:extLst>
              <a:ext uri="{FF2B5EF4-FFF2-40B4-BE49-F238E27FC236}">
                <a16:creationId xmlns:a16="http://schemas.microsoft.com/office/drawing/2014/main" id="{13957DEF-F92A-EB7A-07FA-0DB5C55E58B6}"/>
              </a:ext>
            </a:extLst>
          </p:cNvPr>
          <p:cNvSpPr/>
          <p:nvPr/>
        </p:nvSpPr>
        <p:spPr bwMode="auto">
          <a:xfrm>
            <a:off x="6788806" y="3710401"/>
            <a:ext cx="4117975" cy="10445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íṥḷiďe">
            <a:extLst>
              <a:ext uri="{FF2B5EF4-FFF2-40B4-BE49-F238E27FC236}">
                <a16:creationId xmlns:a16="http://schemas.microsoft.com/office/drawing/2014/main" id="{1A59399B-45A6-38CF-B5B0-4029D18C3CFD}"/>
              </a:ext>
            </a:extLst>
          </p:cNvPr>
          <p:cNvSpPr/>
          <p:nvPr/>
        </p:nvSpPr>
        <p:spPr bwMode="auto">
          <a:xfrm>
            <a:off x="7580968" y="3410364"/>
            <a:ext cx="2533650" cy="158750"/>
          </a:xfrm>
          <a:prstGeom prst="rect">
            <a:avLst/>
          </a:prstGeom>
          <a:solidFill>
            <a:srgbClr val="91BD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1100">
                <a:solidFill>
                  <a:schemeClr val="bg1"/>
                </a:solidFill>
              </a:rPr>
              <a:t>全场享受</a:t>
            </a:r>
            <a:r>
              <a:rPr lang="en-US" altLang="zh-CN" sz="1100">
                <a:solidFill>
                  <a:schemeClr val="bg1"/>
                </a:solidFill>
              </a:rPr>
              <a:t>5</a:t>
            </a:r>
            <a:r>
              <a:rPr lang="zh-CN" altLang="en-US" sz="1100">
                <a:solidFill>
                  <a:schemeClr val="bg1"/>
                </a:solidFill>
              </a:rPr>
              <a:t>折优惠</a:t>
            </a:r>
            <a:r>
              <a:rPr lang="en-US" altLang="zh-CN" sz="1100">
                <a:solidFill>
                  <a:schemeClr val="bg1"/>
                </a:solidFill>
              </a:rPr>
              <a:t>,</a:t>
            </a:r>
            <a:r>
              <a:rPr lang="zh-CN" altLang="en-US" sz="1100">
                <a:solidFill>
                  <a:schemeClr val="bg1"/>
                </a:solidFill>
              </a:rPr>
              <a:t>满</a:t>
            </a:r>
            <a:r>
              <a:rPr lang="en-US" altLang="zh-CN" sz="1100">
                <a:solidFill>
                  <a:schemeClr val="bg1"/>
                </a:solidFill>
              </a:rPr>
              <a:t>1</a:t>
            </a:r>
            <a:r>
              <a:rPr lang="zh-CN" altLang="en-US" sz="1100">
                <a:solidFill>
                  <a:schemeClr val="bg1"/>
                </a:solidFill>
              </a:rPr>
              <a:t>千再减</a:t>
            </a:r>
            <a:r>
              <a:rPr lang="en-US" altLang="zh-CN" sz="1100">
                <a:solidFill>
                  <a:schemeClr val="bg1"/>
                </a:solidFill>
              </a:rPr>
              <a:t>300</a:t>
            </a:r>
            <a:endParaRPr sz="1100">
              <a:solidFill>
                <a:schemeClr val="bg1"/>
              </a:solidFill>
            </a:endParaRPr>
          </a:p>
        </p:txBody>
      </p:sp>
      <p:sp>
        <p:nvSpPr>
          <p:cNvPr id="119" name="işľïḍé">
            <a:extLst>
              <a:ext uri="{FF2B5EF4-FFF2-40B4-BE49-F238E27FC236}">
                <a16:creationId xmlns:a16="http://schemas.microsoft.com/office/drawing/2014/main" id="{F139B5D6-DB1F-7F1E-2CDF-ED5FF8F6DB89}"/>
              </a:ext>
            </a:extLst>
          </p:cNvPr>
          <p:cNvSpPr/>
          <p:nvPr/>
        </p:nvSpPr>
        <p:spPr bwMode="auto">
          <a:xfrm>
            <a:off x="7038043" y="4964526"/>
            <a:ext cx="1033463" cy="40163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0" name="íŝḻïdé">
            <a:extLst>
              <a:ext uri="{FF2B5EF4-FFF2-40B4-BE49-F238E27FC236}">
                <a16:creationId xmlns:a16="http://schemas.microsoft.com/office/drawing/2014/main" id="{C852D803-D05A-E689-BA98-934E2C90B389}"/>
              </a:ext>
            </a:extLst>
          </p:cNvPr>
          <p:cNvSpPr/>
          <p:nvPr/>
        </p:nvSpPr>
        <p:spPr bwMode="auto">
          <a:xfrm>
            <a:off x="8330268" y="4964526"/>
            <a:ext cx="1033463" cy="40163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1" name="isḷïdè">
            <a:extLst>
              <a:ext uri="{FF2B5EF4-FFF2-40B4-BE49-F238E27FC236}">
                <a16:creationId xmlns:a16="http://schemas.microsoft.com/office/drawing/2014/main" id="{7C42BF21-8225-064F-27D7-8BF61D5F52F8}"/>
              </a:ext>
            </a:extLst>
          </p:cNvPr>
          <p:cNvSpPr/>
          <p:nvPr/>
        </p:nvSpPr>
        <p:spPr bwMode="auto">
          <a:xfrm>
            <a:off x="9622493" y="4964526"/>
            <a:ext cx="1033463" cy="401637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5" name="íšḻîḑê">
            <a:extLst>
              <a:ext uri="{FF2B5EF4-FFF2-40B4-BE49-F238E27FC236}">
                <a16:creationId xmlns:a16="http://schemas.microsoft.com/office/drawing/2014/main" id="{BCFB1E91-3473-5B3A-B433-4B8D8FD2075A}"/>
              </a:ext>
            </a:extLst>
          </p:cNvPr>
          <p:cNvSpPr/>
          <p:nvPr/>
        </p:nvSpPr>
        <p:spPr bwMode="auto">
          <a:xfrm>
            <a:off x="6363356" y="5089938"/>
            <a:ext cx="74613" cy="92075"/>
          </a:xfrm>
          <a:custGeom>
            <a:avLst/>
            <a:gdLst>
              <a:gd name="T0" fmla="*/ 37 w 47"/>
              <a:gd name="T1" fmla="*/ 58 h 58"/>
              <a:gd name="T2" fmla="*/ 0 w 47"/>
              <a:gd name="T3" fmla="*/ 42 h 58"/>
              <a:gd name="T4" fmla="*/ 47 w 47"/>
              <a:gd name="T5" fmla="*/ 0 h 58"/>
              <a:gd name="T6" fmla="*/ 37 w 47"/>
              <a:gd name="T7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" h="58">
                <a:moveTo>
                  <a:pt x="37" y="58"/>
                </a:moveTo>
                <a:lnTo>
                  <a:pt x="0" y="42"/>
                </a:lnTo>
                <a:lnTo>
                  <a:pt x="47" y="0"/>
                </a:lnTo>
                <a:lnTo>
                  <a:pt x="37" y="58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492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主页面布局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5F03993-C396-1686-40DF-CE7C3B8E3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37" y="1448302"/>
            <a:ext cx="10516925" cy="503936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20DD224-3BBA-A068-3119-F8ED34B8D945}"/>
              </a:ext>
            </a:extLst>
          </p:cNvPr>
          <p:cNvSpPr/>
          <p:nvPr/>
        </p:nvSpPr>
        <p:spPr>
          <a:xfrm>
            <a:off x="837537" y="1448302"/>
            <a:ext cx="1377343" cy="503936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8B291F9-AA62-A4EE-CC03-C109EDEA91CC}"/>
              </a:ext>
            </a:extLst>
          </p:cNvPr>
          <p:cNvSpPr/>
          <p:nvPr/>
        </p:nvSpPr>
        <p:spPr>
          <a:xfrm>
            <a:off x="2214880" y="1448302"/>
            <a:ext cx="9139582" cy="5039360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DE96D74-284F-AF02-EAC5-53F55CA43688}"/>
              </a:ext>
            </a:extLst>
          </p:cNvPr>
          <p:cNvSpPr/>
          <p:nvPr/>
        </p:nvSpPr>
        <p:spPr>
          <a:xfrm>
            <a:off x="2214880" y="1468622"/>
            <a:ext cx="9139582" cy="400818"/>
          </a:xfrm>
          <a:prstGeom prst="rect">
            <a:avLst/>
          </a:prstGeom>
          <a:solidFill>
            <a:schemeClr val="accent6">
              <a:alpha val="4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A108C42-22E7-8740-9D69-C6EB55CD69B7}"/>
              </a:ext>
            </a:extLst>
          </p:cNvPr>
          <p:cNvSpPr/>
          <p:nvPr/>
        </p:nvSpPr>
        <p:spPr>
          <a:xfrm>
            <a:off x="2214880" y="1889060"/>
            <a:ext cx="9139582" cy="4104640"/>
          </a:xfrm>
          <a:prstGeom prst="rect">
            <a:avLst/>
          </a:prstGeom>
          <a:solidFill>
            <a:schemeClr val="tx2">
              <a:lumMod val="60000"/>
              <a:lumOff val="40000"/>
              <a:alpha val="4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77C7642-81E7-A7E0-3393-0F974BA562D1}"/>
              </a:ext>
            </a:extLst>
          </p:cNvPr>
          <p:cNvSpPr/>
          <p:nvPr/>
        </p:nvSpPr>
        <p:spPr>
          <a:xfrm>
            <a:off x="2214880" y="6014720"/>
            <a:ext cx="9139582" cy="472942"/>
          </a:xfrm>
          <a:prstGeom prst="rect">
            <a:avLst/>
          </a:prstGeom>
          <a:solidFill>
            <a:srgbClr val="FF33CC">
              <a:alpha val="38000"/>
            </a:srgbClr>
          </a:solidFill>
          <a:ln>
            <a:solidFill>
              <a:srgbClr val="FF33CC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941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路由</a:t>
            </a:r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D524102-E28E-6863-44D5-B69E61C9C36B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971695" y="1519422"/>
            <a:ext cx="6038833" cy="1026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路由，决定从起点到终点的路径的进程</a:t>
            </a:r>
            <a:endParaRPr lang="en-US" altLang="zh-CN" sz="1400">
              <a:solidFill>
                <a:schemeClr val="tx1"/>
              </a:solidFill>
              <a:latin typeface="Arial" panose="020B0604020202020204" pitchFamily="34" charset="0"/>
              <a:ea typeface="阿里巴巴普惠体" panose="00020600040101010101"/>
              <a:cs typeface="Open Sans" panose="020B060603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在前端工程中，路由指的是根据不同的访问路径，展示不同组件的内容</a:t>
            </a:r>
            <a:endParaRPr kumimoji="0" lang="en-US" altLang="zh-CN" sz="14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阿里巴巴普惠体" panose="00020600040101010101"/>
              <a:cs typeface="Open Sans" panose="020B060603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fr-FR" altLang="zh-CN" sz="14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Vue Router</a:t>
            </a:r>
            <a:r>
              <a:rPr kumimoji="0" lang="zh-CN" altLang="fr-FR" sz="14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是</a:t>
            </a:r>
            <a:r>
              <a:rPr kumimoji="0" lang="fr-FR" altLang="zh-CN" sz="14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Vue.js</a:t>
            </a:r>
            <a:r>
              <a:rPr kumimoji="0" lang="zh-CN" altLang="fr-FR" sz="14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的官方路由</a:t>
            </a:r>
            <a:endParaRPr kumimoji="0" lang="en-US" altLang="zh-CN" sz="14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阿里巴巴普惠体" panose="00020600040101010101"/>
              <a:cs typeface="Open Sans" panose="020B0606030504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F55DDA-52C4-DF39-C73A-3976ECC59849}"/>
              </a:ext>
            </a:extLst>
          </p:cNvPr>
          <p:cNvSpPr txBox="1"/>
          <p:nvPr/>
        </p:nvSpPr>
        <p:spPr>
          <a:xfrm>
            <a:off x="1108364" y="308494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C00000"/>
                </a:solidFill>
              </a:rPr>
              <a:t>/login</a:t>
            </a:r>
            <a:endParaRPr lang="zh-CN" altLang="en-US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C18700-BC11-AFE7-7E12-78446AEF2975}"/>
              </a:ext>
            </a:extLst>
          </p:cNvPr>
          <p:cNvSpPr txBox="1"/>
          <p:nvPr/>
        </p:nvSpPr>
        <p:spPr>
          <a:xfrm>
            <a:off x="6211455" y="308494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C00000"/>
                </a:solidFill>
              </a:rPr>
              <a:t>/</a:t>
            </a:r>
            <a:endParaRPr lang="zh-CN" altLang="en-US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8B82AEA-B55B-AD9A-BABD-88C2203ED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445" y="3728986"/>
            <a:ext cx="4574133" cy="2200307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C7D88CD-3B14-F999-89C0-36DF5EC10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74" y="3728986"/>
            <a:ext cx="4564133" cy="2200307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010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Vue Router</a:t>
            </a:r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D524102-E28E-6863-44D5-B69E61C9C36B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1057420" y="1519422"/>
            <a:ext cx="4115614" cy="134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安装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vue-router    </a:t>
            </a:r>
            <a:r>
              <a:rPr lang="en-US" altLang="zh-CN" sz="1400">
                <a:solidFill>
                  <a:srgbClr val="0000FF"/>
                </a:solidFill>
              </a:rPr>
              <a:t>npm install vue-router@4</a:t>
            </a:r>
            <a:endParaRPr lang="en-US" altLang="zh-CN" sz="1400">
              <a:solidFill>
                <a:srgbClr val="0000FF"/>
              </a:solidFill>
              <a:latin typeface="Arial" panose="020B0604020202020204" pitchFamily="34" charset="0"/>
              <a:ea typeface="阿里巴巴普惠体" panose="00020600040101010101"/>
              <a:cs typeface="Open Sans" panose="020B060603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在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src/router/index.js</a:t>
            </a: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中创建路由器，并导出</a:t>
            </a:r>
            <a:endParaRPr kumimoji="0" lang="en-US" altLang="zh-CN" sz="14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阿里巴巴普惠体" panose="00020600040101010101"/>
              <a:cs typeface="Open Sans" panose="020B060603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在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vue</a:t>
            </a: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应用实例中</a:t>
            </a: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使用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vue-router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声明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router-view</a:t>
            </a: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标签，展示组件内容</a:t>
            </a:r>
            <a:endParaRPr lang="en-US" altLang="zh-CN" sz="1400">
              <a:solidFill>
                <a:srgbClr val="333333"/>
              </a:solidFill>
              <a:latin typeface="Open Sans" panose="020B0606030504020204" pitchFamily="34" charset="0"/>
              <a:ea typeface="阿里巴巴普惠体" panose="00020600040101010101"/>
              <a:cs typeface="Open Sans" panose="020B0606030504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64DFE4C-EA0A-59AC-0D91-72735DAC4D51}"/>
              </a:ext>
            </a:extLst>
          </p:cNvPr>
          <p:cNvGrpSpPr/>
          <p:nvPr/>
        </p:nvGrpSpPr>
        <p:grpSpPr>
          <a:xfrm>
            <a:off x="6448425" y="2000251"/>
            <a:ext cx="5285739" cy="4519428"/>
            <a:chOff x="1008902" y="2308350"/>
            <a:chExt cx="3496932" cy="4271826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576808C-12CD-86C7-A78A-70ED45E434E7}"/>
                </a:ext>
              </a:extLst>
            </p:cNvPr>
            <p:cNvSpPr/>
            <p:nvPr/>
          </p:nvSpPr>
          <p:spPr>
            <a:xfrm>
              <a:off x="1008902" y="2308350"/>
              <a:ext cx="3496932" cy="4271826"/>
            </a:xfrm>
            <a:prstGeom prst="roundRect">
              <a:avLst>
                <a:gd name="adj" fmla="val 1958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导入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vue-router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import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{ createRouter, createWebHistory }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from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'vue-router'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导入组件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import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LoginVue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from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'@/views/Login.vue'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import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LayoutVue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from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'@/views/Layout.vue'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pPr>
                <a:lnSpc>
                  <a:spcPct val="120000"/>
                </a:lnSpc>
              </a:pPr>
              <a:b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</a:b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定义路由关系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const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routes = [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{ path: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'/login'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, component: LoginVue },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{ path: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'/'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, component: LayoutVue }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]</a:t>
              </a:r>
            </a:p>
            <a:p>
              <a:pPr>
                <a:lnSpc>
                  <a:spcPct val="120000"/>
                </a:lnSpc>
              </a:pPr>
              <a:b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</a:b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创建路由器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const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router = createRouter({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history: createWebHistory(),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routes: routes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});</a:t>
              </a:r>
            </a:p>
            <a:p>
              <a:pPr>
                <a:lnSpc>
                  <a:spcPct val="120000"/>
                </a:lnSpc>
              </a:pPr>
              <a:b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</a:b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export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default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router</a:t>
              </a:r>
            </a:p>
          </p:txBody>
        </p:sp>
        <p:sp>
          <p:nvSpPr>
            <p:cNvPr id="7" name="矩形: 对角圆角 6">
              <a:extLst>
                <a:ext uri="{FF2B5EF4-FFF2-40B4-BE49-F238E27FC236}">
                  <a16:creationId xmlns:a16="http://schemas.microsoft.com/office/drawing/2014/main" id="{5F74ABE8-3354-A619-D12E-54AF3A15918B}"/>
                </a:ext>
              </a:extLst>
            </p:cNvPr>
            <p:cNvSpPr/>
            <p:nvPr/>
          </p:nvSpPr>
          <p:spPr>
            <a:xfrm>
              <a:off x="3129560" y="6335207"/>
              <a:ext cx="1376274" cy="244969"/>
            </a:xfrm>
            <a:prstGeom prst="round2Diag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index.js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C07D6FD-ACD0-DADA-A47F-319F295BE091}"/>
              </a:ext>
            </a:extLst>
          </p:cNvPr>
          <p:cNvGrpSpPr/>
          <p:nvPr/>
        </p:nvGrpSpPr>
        <p:grpSpPr>
          <a:xfrm>
            <a:off x="1057420" y="3399873"/>
            <a:ext cx="5285739" cy="860092"/>
            <a:chOff x="1008902" y="5767205"/>
            <a:chExt cx="3496932" cy="812971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3C2E7A31-4CAB-D06C-BA3E-D00520F4F15B}"/>
                </a:ext>
              </a:extLst>
            </p:cNvPr>
            <p:cNvSpPr/>
            <p:nvPr/>
          </p:nvSpPr>
          <p:spPr>
            <a:xfrm>
              <a:off x="1008902" y="5767205"/>
              <a:ext cx="3496932" cy="812970"/>
            </a:xfrm>
            <a:prstGeom prst="roundRect">
              <a:avLst>
                <a:gd name="adj" fmla="val 1958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router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'@/router'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app.use(router)</a:t>
              </a:r>
            </a:p>
          </p:txBody>
        </p:sp>
        <p:sp>
          <p:nvSpPr>
            <p:cNvPr id="10" name="矩形: 对角圆角 9">
              <a:extLst>
                <a:ext uri="{FF2B5EF4-FFF2-40B4-BE49-F238E27FC236}">
                  <a16:creationId xmlns:a16="http://schemas.microsoft.com/office/drawing/2014/main" id="{B53A5E25-6372-3B08-9E01-19673D5AA362}"/>
                </a:ext>
              </a:extLst>
            </p:cNvPr>
            <p:cNvSpPr/>
            <p:nvPr/>
          </p:nvSpPr>
          <p:spPr>
            <a:xfrm>
              <a:off x="3129560" y="6335207"/>
              <a:ext cx="1376274" cy="244969"/>
            </a:xfrm>
            <a:prstGeom prst="round2Diag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main.js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7242BBA-FBE7-BC0A-53E7-320C31C73BD8}"/>
              </a:ext>
            </a:extLst>
          </p:cNvPr>
          <p:cNvGrpSpPr/>
          <p:nvPr/>
        </p:nvGrpSpPr>
        <p:grpSpPr>
          <a:xfrm>
            <a:off x="1057420" y="5168011"/>
            <a:ext cx="5285739" cy="860092"/>
            <a:chOff x="1008902" y="5767205"/>
            <a:chExt cx="3496932" cy="812971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2CF222D2-4336-A856-BD0F-6140E55E684F}"/>
                </a:ext>
              </a:extLst>
            </p:cNvPr>
            <p:cNvSpPr/>
            <p:nvPr/>
          </p:nvSpPr>
          <p:spPr>
            <a:xfrm>
              <a:off x="1008902" y="5767205"/>
              <a:ext cx="3496932" cy="812970"/>
            </a:xfrm>
            <a:prstGeom prst="roundRect">
              <a:avLst>
                <a:gd name="adj" fmla="val 1958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&lt;template&gt;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&lt;router-view&gt;&lt;/router-view&gt;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&lt;/template&gt;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5" name="矩形: 对角圆角 14">
              <a:extLst>
                <a:ext uri="{FF2B5EF4-FFF2-40B4-BE49-F238E27FC236}">
                  <a16:creationId xmlns:a16="http://schemas.microsoft.com/office/drawing/2014/main" id="{ABBA309B-4DEC-B045-186A-0B40F669E4AC}"/>
                </a:ext>
              </a:extLst>
            </p:cNvPr>
            <p:cNvSpPr/>
            <p:nvPr/>
          </p:nvSpPr>
          <p:spPr>
            <a:xfrm>
              <a:off x="3129560" y="6335207"/>
              <a:ext cx="1376274" cy="244969"/>
            </a:xfrm>
            <a:prstGeom prst="round2Diag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App.vue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2580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9C97CA-E026-AF98-4EFC-491660DD80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722" y="1787167"/>
            <a:ext cx="5760538" cy="5343524"/>
          </a:xfrm>
        </p:spPr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Vue Router</a:t>
            </a:r>
            <a:r>
              <a:rPr lang="zh-CN" altLang="en-US"/>
              <a:t>的步骤？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路由器如何切换组件？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4574882-1B5B-8299-1B33-177F89745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3220" y="2638438"/>
            <a:ext cx="3984232" cy="1188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安装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vue-router    </a:t>
            </a:r>
            <a:r>
              <a:rPr lang="en-US" altLang="zh-CN" sz="1400">
                <a:solidFill>
                  <a:srgbClr val="0000FF"/>
                </a:solidFill>
              </a:rPr>
              <a:t>npm install vue-router@4</a:t>
            </a:r>
            <a:endParaRPr lang="en-US" altLang="zh-CN" sz="1400">
              <a:solidFill>
                <a:srgbClr val="0000FF"/>
              </a:solidFill>
              <a:latin typeface="Arial" panose="020B0604020202020204" pitchFamily="34" charset="0"/>
              <a:ea typeface="阿里巴巴普惠体" panose="00020600040101010101"/>
              <a:cs typeface="Open Sans" panose="020B0606030504020204" pitchFamily="34" charset="0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在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src/router/index.js</a:t>
            </a: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中创建路由器，并导出</a:t>
            </a:r>
            <a:endParaRPr lang="en-US" altLang="zh-CN" sz="1400">
              <a:solidFill>
                <a:srgbClr val="333333"/>
              </a:solidFill>
              <a:latin typeface="Open Sans" panose="020B0606030504020204" pitchFamily="34" charset="0"/>
              <a:ea typeface="阿里巴巴普惠体" panose="00020600040101010101"/>
              <a:cs typeface="Open Sans" panose="020B0606030504020204" pitchFamily="34" charset="0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在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vue</a:t>
            </a: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应用实例中使用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vue-router</a:t>
            </a: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声明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router-view</a:t>
            </a: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标签，展示组件内容</a:t>
            </a:r>
            <a:endParaRPr lang="en-US" altLang="zh-CN" sz="1400">
              <a:solidFill>
                <a:srgbClr val="333333"/>
              </a:solidFill>
              <a:latin typeface="Open Sans" panose="020B0606030504020204" pitchFamily="34" charset="0"/>
              <a:ea typeface="阿里巴巴普惠体" panose="00020600040101010101"/>
              <a:cs typeface="Open Sans" panose="020B0606030504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AE8B04-2C1E-4BA2-73A5-B6F98812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725" y="2979669"/>
            <a:ext cx="2301071" cy="1479260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32D36CE4-CC52-F51C-64C0-0A830EA59612}"/>
              </a:ext>
            </a:extLst>
          </p:cNvPr>
          <p:cNvSpPr/>
          <p:nvPr/>
        </p:nvSpPr>
        <p:spPr>
          <a:xfrm>
            <a:off x="5553220" y="4678184"/>
            <a:ext cx="5285739" cy="1057010"/>
          </a:xfrm>
          <a:prstGeom prst="roundRect">
            <a:avLst>
              <a:gd name="adj" fmla="val 1958"/>
            </a:avLst>
          </a:prstGeom>
          <a:solidFill>
            <a:srgbClr val="FFFFE4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30000"/>
              </a:lnSpc>
            </a:pPr>
            <a:r>
              <a:rPr lang="fr-FR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useRouter } </a:t>
            </a:r>
            <a:r>
              <a:rPr lang="fr-FR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'vue-router'</a:t>
            </a:r>
            <a:endParaRPr lang="fr-FR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fr-FR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router = useRouter();</a:t>
            </a:r>
          </a:p>
          <a:p>
            <a:pPr>
              <a:lnSpc>
                <a:spcPct val="130000"/>
              </a:lnSpc>
            </a:pPr>
            <a:br>
              <a:rPr lang="fr-FR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router.push(</a:t>
            </a:r>
            <a:r>
              <a:rPr lang="fr-FR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fr-FR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136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子路由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1AE4D9-BB42-EBE8-781F-48967613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54" y="1519422"/>
            <a:ext cx="10580462" cy="5046748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57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子路由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F6C3F7-11C1-0203-113C-236E7E193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82" y="1519422"/>
            <a:ext cx="10576468" cy="5034310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202116-7FE0-C918-11B7-A32C7B7E6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280" y="2036612"/>
            <a:ext cx="8981078" cy="41451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288C35-495C-5738-0DCE-2D5E235465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602" y="2005404"/>
            <a:ext cx="9067076" cy="41451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BBDBE3-6A6C-96E1-AAC4-58E124D8B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8602" y="1974194"/>
            <a:ext cx="9134748" cy="41516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B5A3A6-509C-9B7D-7B64-FAA2646151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8602" y="1974195"/>
            <a:ext cx="9067076" cy="4227628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7A01A73-D342-D725-4563-F00E2EC7008D}"/>
              </a:ext>
            </a:extLst>
          </p:cNvPr>
          <p:cNvSpPr/>
          <p:nvPr/>
        </p:nvSpPr>
        <p:spPr>
          <a:xfrm>
            <a:off x="9105899" y="4506042"/>
            <a:ext cx="2099218" cy="58102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UserAvatar.vue</a:t>
            </a:r>
            <a:endParaRPr lang="zh-CN" altLang="en-US" sz="160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DB61844-B8CD-8387-2709-7A89A14DEE4D}"/>
              </a:ext>
            </a:extLst>
          </p:cNvPr>
          <p:cNvSpPr/>
          <p:nvPr/>
        </p:nvSpPr>
        <p:spPr>
          <a:xfrm>
            <a:off x="9105900" y="3772378"/>
            <a:ext cx="2099218" cy="58102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UserInfo.vue</a:t>
            </a:r>
            <a:endParaRPr lang="zh-CN" altLang="en-US" sz="160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4856FB02-1ABB-DB87-5187-4B2A23BFB702}"/>
              </a:ext>
            </a:extLst>
          </p:cNvPr>
          <p:cNvSpPr/>
          <p:nvPr/>
        </p:nvSpPr>
        <p:spPr>
          <a:xfrm>
            <a:off x="9105900" y="3038714"/>
            <a:ext cx="2099218" cy="58102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ArticleManage.vue</a:t>
            </a:r>
            <a:endParaRPr lang="zh-CN" altLang="en-US" sz="160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9B7DA9F-D562-DF9B-20D7-E05D5430D277}"/>
              </a:ext>
            </a:extLst>
          </p:cNvPr>
          <p:cNvSpPr/>
          <p:nvPr/>
        </p:nvSpPr>
        <p:spPr>
          <a:xfrm>
            <a:off x="9105901" y="2305050"/>
            <a:ext cx="2099218" cy="58102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ArticleCategory.vue</a:t>
            </a:r>
            <a:endParaRPr lang="zh-CN" altLang="en-US" sz="160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DA8E903-08DC-978A-8D73-56321381D6C1}"/>
              </a:ext>
            </a:extLst>
          </p:cNvPr>
          <p:cNvSpPr/>
          <p:nvPr/>
        </p:nvSpPr>
        <p:spPr>
          <a:xfrm>
            <a:off x="9109030" y="5239706"/>
            <a:ext cx="2213966" cy="58102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UserResetPassword.vue</a:t>
            </a:r>
            <a:endParaRPr lang="zh-CN" altLang="en-US" sz="160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E96347D-0432-1DE1-09D9-CB755F4525C7}"/>
              </a:ext>
            </a:extLst>
          </p:cNvPr>
          <p:cNvSpPr/>
          <p:nvPr/>
        </p:nvSpPr>
        <p:spPr>
          <a:xfrm>
            <a:off x="7112407" y="3759508"/>
            <a:ext cx="1266825" cy="58102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Layout.vue</a:t>
            </a:r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0B2A171-45C6-E90A-1F62-389F63BF5DE8}"/>
              </a:ext>
            </a:extLst>
          </p:cNvPr>
          <p:cNvSpPr/>
          <p:nvPr/>
        </p:nvSpPr>
        <p:spPr>
          <a:xfrm>
            <a:off x="7112407" y="5048065"/>
            <a:ext cx="1266825" cy="58102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Login.vue</a:t>
            </a:r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D54A05EE-A02D-BD03-8F9A-13AC736A4BA2}"/>
              </a:ext>
            </a:extLst>
          </p:cNvPr>
          <p:cNvSpPr/>
          <p:nvPr/>
        </p:nvSpPr>
        <p:spPr>
          <a:xfrm>
            <a:off x="4803503" y="4467040"/>
            <a:ext cx="1266825" cy="58102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App.vue</a:t>
            </a:r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A71C2D5-88AF-07DC-1CFA-EEB2A56BB6A1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8379232" y="2595563"/>
            <a:ext cx="720861" cy="14544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8C24877-B5E2-7EB2-837B-551CC144B211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8379232" y="3329227"/>
            <a:ext cx="720860" cy="7207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AFB96BF-0161-6AFE-2508-2095D86BCB76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379232" y="4050021"/>
            <a:ext cx="720860" cy="12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273E2E0D-CD10-45D5-3C73-6E3253FC307E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379232" y="4050021"/>
            <a:ext cx="720859" cy="7465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24F5302-5A4C-6F35-3E59-B6EF211F2E26}"/>
              </a:ext>
            </a:extLst>
          </p:cNvPr>
          <p:cNvCxnSpPr>
            <a:stCxn id="24" idx="3"/>
          </p:cNvCxnSpPr>
          <p:nvPr/>
        </p:nvCxnSpPr>
        <p:spPr>
          <a:xfrm>
            <a:off x="8379232" y="4050021"/>
            <a:ext cx="720859" cy="14801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9B6EA7C-BEBA-A6A7-DEA7-3EF54A8DF32A}"/>
              </a:ext>
            </a:extLst>
          </p:cNvPr>
          <p:cNvCxnSpPr>
            <a:stCxn id="26" idx="3"/>
            <a:endCxn id="24" idx="1"/>
          </p:cNvCxnSpPr>
          <p:nvPr/>
        </p:nvCxnSpPr>
        <p:spPr>
          <a:xfrm flipV="1">
            <a:off x="6070328" y="4050021"/>
            <a:ext cx="1042079" cy="7075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61F6510-5216-C721-AD67-1E22B67ACEA3}"/>
              </a:ext>
            </a:extLst>
          </p:cNvPr>
          <p:cNvCxnSpPr>
            <a:stCxn id="26" idx="3"/>
            <a:endCxn id="25" idx="1"/>
          </p:cNvCxnSpPr>
          <p:nvPr/>
        </p:nvCxnSpPr>
        <p:spPr>
          <a:xfrm>
            <a:off x="6070328" y="4757553"/>
            <a:ext cx="1042079" cy="581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75EEE9AB-C300-76A5-15DC-744614D78395}"/>
              </a:ext>
            </a:extLst>
          </p:cNvPr>
          <p:cNvSpPr txBox="1"/>
          <p:nvPr/>
        </p:nvSpPr>
        <p:spPr>
          <a:xfrm>
            <a:off x="5945915" y="391744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一级</a:t>
            </a:r>
            <a:endParaRPr lang="zh-CN" altLang="en-US" sz="24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FE81445-C656-99CE-19E9-DCE558283BB8}"/>
              </a:ext>
            </a:extLst>
          </p:cNvPr>
          <p:cNvSpPr txBox="1"/>
          <p:nvPr/>
        </p:nvSpPr>
        <p:spPr>
          <a:xfrm>
            <a:off x="8055371" y="290523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二级</a:t>
            </a:r>
            <a:endParaRPr lang="zh-CN" altLang="en-US" sz="24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82175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48" grpId="0"/>
      <p:bldP spid="49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子路由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7A01A73-D342-D725-4563-F00E2EC7008D}"/>
              </a:ext>
            </a:extLst>
          </p:cNvPr>
          <p:cNvSpPr/>
          <p:nvPr/>
        </p:nvSpPr>
        <p:spPr>
          <a:xfrm>
            <a:off x="9601199" y="4506042"/>
            <a:ext cx="2111420" cy="58440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UserAvatar.vue</a:t>
            </a:r>
            <a:endParaRPr lang="zh-CN" altLang="en-US" sz="160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DB61844-B8CD-8387-2709-7A89A14DEE4D}"/>
              </a:ext>
            </a:extLst>
          </p:cNvPr>
          <p:cNvSpPr/>
          <p:nvPr/>
        </p:nvSpPr>
        <p:spPr>
          <a:xfrm>
            <a:off x="9601200" y="3772378"/>
            <a:ext cx="2111420" cy="58440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UserInfo.vue</a:t>
            </a:r>
            <a:endParaRPr lang="zh-CN" altLang="en-US" sz="160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4856FB02-1ABB-DB87-5187-4B2A23BFB702}"/>
              </a:ext>
            </a:extLst>
          </p:cNvPr>
          <p:cNvSpPr/>
          <p:nvPr/>
        </p:nvSpPr>
        <p:spPr>
          <a:xfrm>
            <a:off x="9601200" y="3038714"/>
            <a:ext cx="2111420" cy="58440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ArticleManage.vue</a:t>
            </a:r>
            <a:endParaRPr lang="zh-CN" altLang="en-US" sz="160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9B7DA9F-D562-DF9B-20D7-E05D5430D277}"/>
              </a:ext>
            </a:extLst>
          </p:cNvPr>
          <p:cNvSpPr/>
          <p:nvPr/>
        </p:nvSpPr>
        <p:spPr>
          <a:xfrm>
            <a:off x="9601201" y="2305050"/>
            <a:ext cx="2111420" cy="58440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ArticleCategory.vue</a:t>
            </a:r>
            <a:endParaRPr lang="zh-CN" altLang="en-US" sz="160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DA8E903-08DC-978A-8D73-56321381D6C1}"/>
              </a:ext>
            </a:extLst>
          </p:cNvPr>
          <p:cNvSpPr/>
          <p:nvPr/>
        </p:nvSpPr>
        <p:spPr>
          <a:xfrm>
            <a:off x="9604330" y="5239706"/>
            <a:ext cx="2111420" cy="58440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UserResetPasswor.vue</a:t>
            </a:r>
            <a:endParaRPr lang="zh-CN" altLang="en-US" sz="160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E96347D-0432-1DE1-09D9-CB755F4525C7}"/>
              </a:ext>
            </a:extLst>
          </p:cNvPr>
          <p:cNvSpPr/>
          <p:nvPr/>
        </p:nvSpPr>
        <p:spPr>
          <a:xfrm>
            <a:off x="7607707" y="3759508"/>
            <a:ext cx="1274189" cy="58440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Layout.vue</a:t>
            </a:r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A71C2D5-88AF-07DC-1CFA-EEB2A56BB6A1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8881896" y="2595563"/>
            <a:ext cx="713497" cy="1456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8C24877-B5E2-7EB2-837B-551CC144B211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8881896" y="3329227"/>
            <a:ext cx="713496" cy="722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AFB96BF-0161-6AFE-2508-2095D86BCB76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881896" y="4051709"/>
            <a:ext cx="713496" cy="11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273E2E0D-CD10-45D5-3C73-6E3253FC307E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881896" y="4051709"/>
            <a:ext cx="713495" cy="744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24F5302-5A4C-6F35-3E59-B6EF211F2E26}"/>
              </a:ext>
            </a:extLst>
          </p:cNvPr>
          <p:cNvCxnSpPr>
            <a:stCxn id="24" idx="3"/>
          </p:cNvCxnSpPr>
          <p:nvPr/>
        </p:nvCxnSpPr>
        <p:spPr>
          <a:xfrm>
            <a:off x="8881896" y="4051709"/>
            <a:ext cx="713495" cy="1478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Rectangle 3">
            <a:extLst>
              <a:ext uri="{FF2B5EF4-FFF2-40B4-BE49-F238E27FC236}">
                <a16:creationId xmlns:a16="http://schemas.microsoft.com/office/drawing/2014/main" id="{B40CDABD-21EE-F31A-FA7C-F88B6AC2323D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1057420" y="1519422"/>
            <a:ext cx="5697009" cy="134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复制资料中提供好的五个组件</a:t>
            </a:r>
            <a:endParaRPr lang="en-US" altLang="zh-CN" sz="1400">
              <a:solidFill>
                <a:srgbClr val="333333"/>
              </a:solidFill>
              <a:latin typeface="Open Sans" panose="020B0606030504020204" pitchFamily="34" charset="0"/>
              <a:ea typeface="阿里巴巴普惠体" panose="00020600040101010101"/>
              <a:cs typeface="Open Sans" panose="020B0606030504020204" pitchFamily="34" charset="0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配置子路由</a:t>
            </a:r>
            <a:endParaRPr lang="en-US" altLang="zh-CN" sz="1400">
              <a:solidFill>
                <a:srgbClr val="333333"/>
              </a:solidFill>
              <a:latin typeface="Open Sans" panose="020B0606030504020204" pitchFamily="34" charset="0"/>
              <a:ea typeface="阿里巴巴普惠体" panose="00020600040101010101"/>
              <a:cs typeface="Open Sans" panose="020B0606030504020204" pitchFamily="34" charset="0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声明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router-view</a:t>
            </a: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标签</a:t>
            </a:r>
            <a:endParaRPr lang="en-US" altLang="zh-CN" sz="1400">
              <a:solidFill>
                <a:srgbClr val="333333"/>
              </a:solidFill>
              <a:latin typeface="Open Sans" panose="020B0606030504020204" pitchFamily="34" charset="0"/>
              <a:ea typeface="阿里巴巴普惠体" panose="00020600040101010101"/>
              <a:cs typeface="Open Sans" panose="020B0606030504020204" pitchFamily="34" charset="0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为菜单项 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el-menu-item </a:t>
            </a: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设置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index</a:t>
            </a: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属性，设置点击后的路由路径</a:t>
            </a:r>
            <a:endParaRPr lang="en-US" altLang="zh-CN" sz="1400">
              <a:solidFill>
                <a:srgbClr val="333333"/>
              </a:solidFill>
              <a:latin typeface="Open Sans" panose="020B0606030504020204" pitchFamily="34" charset="0"/>
              <a:ea typeface="阿里巴巴普惠体" panose="00020600040101010101"/>
              <a:cs typeface="Open Sans" panose="020B0606030504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B148C22-7BF8-2DB7-531A-AF1C1AAB0A2F}"/>
              </a:ext>
            </a:extLst>
          </p:cNvPr>
          <p:cNvGrpSpPr/>
          <p:nvPr/>
        </p:nvGrpSpPr>
        <p:grpSpPr>
          <a:xfrm>
            <a:off x="1085691" y="3004299"/>
            <a:ext cx="6381750" cy="3584510"/>
            <a:chOff x="1033499" y="2308350"/>
            <a:chExt cx="3472335" cy="4271826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23738E9-5C1C-E680-3168-D354B9E192B8}"/>
                </a:ext>
              </a:extLst>
            </p:cNvPr>
            <p:cNvSpPr/>
            <p:nvPr/>
          </p:nvSpPr>
          <p:spPr>
            <a:xfrm>
              <a:off x="1033499" y="2308350"/>
              <a:ext cx="3472335" cy="4271826"/>
            </a:xfrm>
            <a:prstGeom prst="roundRect">
              <a:avLst>
                <a:gd name="adj" fmla="val 1958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定义路由关系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const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routes = [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{ path: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'/login'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, component: LoginVue },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path: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'/'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,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component: LayoutVue,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子路由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children: [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    { path: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'/article/category'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, component: ArticleCategoryVue },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    { path: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'/article/manage'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, component: ArticleManageVue },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    { path: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'/user/info'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, component: UserInfoVue },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    { path: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'/user/avartar'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, component: UserAvartarVUe },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    { path: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'/user/password'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, component: UserResetPasswordVue },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]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}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]</a:t>
              </a:r>
            </a:p>
          </p:txBody>
        </p:sp>
        <p:sp>
          <p:nvSpPr>
            <p:cNvPr id="11" name="矩形: 对角圆角 10">
              <a:extLst>
                <a:ext uri="{FF2B5EF4-FFF2-40B4-BE49-F238E27FC236}">
                  <a16:creationId xmlns:a16="http://schemas.microsoft.com/office/drawing/2014/main" id="{4790F949-50E7-D97B-D301-8F3AF0D1589A}"/>
                </a:ext>
              </a:extLst>
            </p:cNvPr>
            <p:cNvSpPr/>
            <p:nvPr/>
          </p:nvSpPr>
          <p:spPr>
            <a:xfrm>
              <a:off x="3129560" y="6335207"/>
              <a:ext cx="1376274" cy="244969"/>
            </a:xfrm>
            <a:prstGeom prst="round2Diag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index.js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4D399239-EBDD-436C-567A-2133CBDCC2EC}"/>
              </a:ext>
            </a:extLst>
          </p:cNvPr>
          <p:cNvSpPr/>
          <p:nvPr/>
        </p:nvSpPr>
        <p:spPr>
          <a:xfrm>
            <a:off x="1085691" y="4429842"/>
            <a:ext cx="6381750" cy="1478509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A1F42B1-828C-00CA-16A4-36A235544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054" y="1875889"/>
            <a:ext cx="2534000" cy="913269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7886A5E-4C99-C2D6-7838-5403BBFBFB78}"/>
              </a:ext>
            </a:extLst>
          </p:cNvPr>
          <p:cNvCxnSpPr/>
          <p:nvPr/>
        </p:nvCxnSpPr>
        <p:spPr>
          <a:xfrm>
            <a:off x="7457916" y="2038350"/>
            <a:ext cx="150510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5120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9C97CA-E026-AF98-4EFC-491660DD80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722" y="2301517"/>
            <a:ext cx="5760538" cy="3746858"/>
          </a:xfrm>
        </p:spPr>
        <p:txBody>
          <a:bodyPr/>
          <a:lstStyle/>
          <a:p>
            <a:r>
              <a:rPr lang="zh-CN" altLang="en-US"/>
              <a:t>配置子路由？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341E63B-DF31-A89C-5DBB-BAA126805536}"/>
              </a:ext>
            </a:extLst>
          </p:cNvPr>
          <p:cNvGrpSpPr/>
          <p:nvPr/>
        </p:nvGrpSpPr>
        <p:grpSpPr>
          <a:xfrm>
            <a:off x="5381466" y="2737599"/>
            <a:ext cx="6381750" cy="3584510"/>
            <a:chOff x="1033499" y="2308350"/>
            <a:chExt cx="3472335" cy="4271826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209AC2D-6E46-3D5A-97F1-EEAD53A669CA}"/>
                </a:ext>
              </a:extLst>
            </p:cNvPr>
            <p:cNvSpPr/>
            <p:nvPr/>
          </p:nvSpPr>
          <p:spPr>
            <a:xfrm>
              <a:off x="1033499" y="2308350"/>
              <a:ext cx="3472335" cy="4271826"/>
            </a:xfrm>
            <a:prstGeom prst="roundRect">
              <a:avLst>
                <a:gd name="adj" fmla="val 1958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定义路由关系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const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routes = [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{ path: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'/login'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, component: LoginVue },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path: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'/'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,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component: LayoutVue,</a:t>
              </a:r>
            </a:p>
            <a:p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        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重定向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redirect: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'/article/manage'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子路由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children: [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    { path: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'/article/category'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, component: ArticleCategoryVue },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    { path: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'/article/manage'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, component: ArticleManageVue },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    { path: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'/user/info'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, component: UserInfoVue },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    { path: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'/user/avartar'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, component: UserAvartarVUe },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    { path: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'/user/password'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, component: UserResetPasswordVue },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]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}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]</a:t>
              </a:r>
            </a:p>
          </p:txBody>
        </p:sp>
        <p:sp>
          <p:nvSpPr>
            <p:cNvPr id="5" name="矩形: 对角圆角 4">
              <a:extLst>
                <a:ext uri="{FF2B5EF4-FFF2-40B4-BE49-F238E27FC236}">
                  <a16:creationId xmlns:a16="http://schemas.microsoft.com/office/drawing/2014/main" id="{7A9EA192-4C80-B8FC-B5EB-6415023BB5D9}"/>
                </a:ext>
              </a:extLst>
            </p:cNvPr>
            <p:cNvSpPr/>
            <p:nvPr/>
          </p:nvSpPr>
          <p:spPr>
            <a:xfrm>
              <a:off x="3129560" y="6335207"/>
              <a:ext cx="1376274" cy="244969"/>
            </a:xfrm>
            <a:prstGeom prst="round2Diag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index.js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B35A92C1-CAC1-27A4-EB63-8B975DF65054}"/>
              </a:ext>
            </a:extLst>
          </p:cNvPr>
          <p:cNvSpPr/>
          <p:nvPr/>
        </p:nvSpPr>
        <p:spPr>
          <a:xfrm>
            <a:off x="5381466" y="4420317"/>
            <a:ext cx="6381750" cy="1478509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560ABE-6CF1-F102-7FC2-6788D75FC895}"/>
              </a:ext>
            </a:extLst>
          </p:cNvPr>
          <p:cNvSpPr/>
          <p:nvPr/>
        </p:nvSpPr>
        <p:spPr>
          <a:xfrm>
            <a:off x="5381466" y="3867151"/>
            <a:ext cx="6381750" cy="403618"/>
          </a:xfrm>
          <a:prstGeom prst="rect">
            <a:avLst/>
          </a:prstGeom>
          <a:solidFill>
            <a:srgbClr val="0070C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2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文章分类列表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5BD2DE-9C47-2171-3A22-BC05B37C6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20" y="1647762"/>
            <a:ext cx="10220960" cy="4792246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F243B162-CF32-E24B-4861-75256AB0FF34}"/>
              </a:ext>
            </a:extLst>
          </p:cNvPr>
          <p:cNvSpPr/>
          <p:nvPr/>
        </p:nvSpPr>
        <p:spPr>
          <a:xfrm>
            <a:off x="2428240" y="2174240"/>
            <a:ext cx="8666480" cy="3870960"/>
          </a:xfrm>
          <a:prstGeom prst="roundRect">
            <a:avLst>
              <a:gd name="adj" fmla="val 3778"/>
            </a:avLst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C75F2EE-34AF-F56D-076F-4B86B72DB289}"/>
              </a:ext>
            </a:extLst>
          </p:cNvPr>
          <p:cNvSpPr/>
          <p:nvPr/>
        </p:nvSpPr>
        <p:spPr>
          <a:xfrm>
            <a:off x="2570480" y="5466080"/>
            <a:ext cx="2052320" cy="46736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ArticleCategory.vue</a:t>
            </a:r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24CD9A4-D72D-C80C-45CF-541339289AEC}"/>
              </a:ext>
            </a:extLst>
          </p:cNvPr>
          <p:cNvSpPr/>
          <p:nvPr/>
        </p:nvSpPr>
        <p:spPr>
          <a:xfrm>
            <a:off x="5034120" y="5466080"/>
            <a:ext cx="2052320" cy="46736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src/api/article.js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623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813BB23F-B600-7622-9E4A-170F2C97B425}"/>
              </a:ext>
            </a:extLst>
          </p:cNvPr>
          <p:cNvSpPr/>
          <p:nvPr/>
        </p:nvSpPr>
        <p:spPr>
          <a:xfrm>
            <a:off x="6922643" y="4123990"/>
            <a:ext cx="3145917" cy="2164080"/>
          </a:xfrm>
          <a:prstGeom prst="roundRect">
            <a:avLst>
              <a:gd name="adj" fmla="val 6141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ArticleCategory.vue</a:t>
            </a:r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D1F68D7-57CC-C610-A4FE-2603B02AF306}"/>
              </a:ext>
            </a:extLst>
          </p:cNvPr>
          <p:cNvSpPr/>
          <p:nvPr/>
        </p:nvSpPr>
        <p:spPr>
          <a:xfrm>
            <a:off x="4348480" y="2164080"/>
            <a:ext cx="2454204" cy="119348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Pinia</a:t>
            </a:r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FA7360B-EB89-8A84-BEE8-45A09D0B6687}"/>
              </a:ext>
            </a:extLst>
          </p:cNvPr>
          <p:cNvSpPr/>
          <p:nvPr/>
        </p:nvSpPr>
        <p:spPr>
          <a:xfrm>
            <a:off x="1182243" y="4123990"/>
            <a:ext cx="3145917" cy="2164080"/>
          </a:xfrm>
          <a:prstGeom prst="roundRect">
            <a:avLst>
              <a:gd name="adj" fmla="val 6141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Login.vue</a:t>
            </a:r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Pinia</a:t>
            </a:r>
            <a:r>
              <a:rPr lang="zh-CN" altLang="en-US">
                <a:solidFill>
                  <a:srgbClr val="C00000"/>
                </a:solidFill>
              </a:rPr>
              <a:t>状态管理库</a:t>
            </a:r>
            <a:endParaRPr lang="zh-CN" altLang="en-US" dirty="0"/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FF682165-D116-BA96-F95A-91D18FA6BC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5450" y="1519422"/>
            <a:ext cx="9214230" cy="517190"/>
          </a:xfrm>
        </p:spPr>
        <p:txBody>
          <a:bodyPr/>
          <a:lstStyle/>
          <a:p>
            <a:pPr marL="0" indent="0">
              <a:buNone/>
            </a:pPr>
            <a:r>
              <a:rPr lang="en-US" altLang="zh-CN">
                <a:solidFill>
                  <a:srgbClr val="373747"/>
                </a:solidFill>
                <a:latin typeface="DM Sans" pitchFamily="2" charset="0"/>
              </a:rPr>
              <a:t>Pinia</a:t>
            </a: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是</a:t>
            </a:r>
            <a:r>
              <a:rPr lang="en-US" altLang="zh-CN">
                <a:solidFill>
                  <a:srgbClr val="373747"/>
                </a:solidFill>
                <a:latin typeface="DM Sans" pitchFamily="2" charset="0"/>
              </a:rPr>
              <a:t>Vue</a:t>
            </a: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的专属状态管理库，它允许你跨组件或页面共享状态</a:t>
            </a:r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99CC568-E9A2-126D-E379-2551CF039C6A}"/>
              </a:ext>
            </a:extLst>
          </p:cNvPr>
          <p:cNvSpPr/>
          <p:nvPr/>
        </p:nvSpPr>
        <p:spPr>
          <a:xfrm>
            <a:off x="3413760" y="4225928"/>
            <a:ext cx="800285" cy="37423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token</a:t>
            </a:r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A30FFA3-0591-6DB5-6A09-2404A439EF35}"/>
              </a:ext>
            </a:extLst>
          </p:cNvPr>
          <p:cNvSpPr/>
          <p:nvPr/>
        </p:nvSpPr>
        <p:spPr>
          <a:xfrm>
            <a:off x="5892800" y="2285368"/>
            <a:ext cx="800285" cy="37423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token</a:t>
            </a:r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805776D-F3C4-03A3-9BCD-612C9A004C88}"/>
              </a:ext>
            </a:extLst>
          </p:cNvPr>
          <p:cNvCxnSpPr>
            <a:stCxn id="7" idx="0"/>
            <a:endCxn id="11" idx="1"/>
          </p:cNvCxnSpPr>
          <p:nvPr/>
        </p:nvCxnSpPr>
        <p:spPr>
          <a:xfrm flipV="1">
            <a:off x="2755202" y="2760822"/>
            <a:ext cx="1593278" cy="1363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58CE0FA-DCF4-F50D-515C-C187D72F4ECF}"/>
              </a:ext>
            </a:extLst>
          </p:cNvPr>
          <p:cNvCxnSpPr>
            <a:endCxn id="9" idx="0"/>
          </p:cNvCxnSpPr>
          <p:nvPr/>
        </p:nvCxnSpPr>
        <p:spPr>
          <a:xfrm>
            <a:off x="6802684" y="2760822"/>
            <a:ext cx="1692918" cy="1363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7430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6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00417 L 0.20365 -0.2824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5" y="-1432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9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365 -0.28241 L 0.46888 -0.0004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55" y="14097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7" grpId="0" animBg="1"/>
      <p:bldP spid="2" grpId="0" build="p"/>
      <p:bldP spid="3" grpId="1" animBg="1"/>
      <p:bldP spid="3" grpId="2" animBg="1"/>
      <p:bldP spid="3" grpId="3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C7578A-5E49-EB2C-C349-46BFE0D8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Vue ?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31C8831-55FB-274A-FF61-86F7DDBFD2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Vue </a:t>
            </a:r>
            <a:r>
              <a:rPr lang="zh-CN" altLang="en-US">
                <a:latin typeface="Fira Code" panose="020B0809050000020004" pitchFamily="49" charset="0"/>
              </a:rPr>
              <a:t>是一款用于</a:t>
            </a:r>
            <a:r>
              <a:rPr lang="zh-CN" altLang="en-US" b="1">
                <a:solidFill>
                  <a:srgbClr val="C00000"/>
                </a:solidFill>
                <a:latin typeface="Fira Code" panose="020B0809050000020004" pitchFamily="49" charset="0"/>
              </a:rPr>
              <a:t>构建用户界面</a:t>
            </a:r>
            <a:r>
              <a:rPr lang="zh-CN" altLang="en-US">
                <a:latin typeface="Fira Code" panose="020B0809050000020004" pitchFamily="49" charset="0"/>
              </a:rPr>
              <a:t>的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渐进式</a:t>
            </a:r>
            <a:r>
              <a:rPr lang="zh-CN" altLang="en-US">
                <a:latin typeface="Fira Code" panose="020B0809050000020004" pitchFamily="49" charset="0"/>
              </a:rPr>
              <a:t>的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JavaScript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框架</a:t>
            </a:r>
            <a:r>
              <a:rPr lang="zh-CN" altLang="en-US">
                <a:latin typeface="Fira Code" panose="020B0809050000020004" pitchFamily="49" charset="0"/>
              </a:rPr>
              <a:t>。 （官方：</a:t>
            </a:r>
            <a:r>
              <a:rPr lang="en-US" altLang="zh-CN">
                <a:latin typeface="Fira Code" panose="020B0809050000020004" pitchFamily="49" charset="0"/>
                <a:hlinkClick r:id="rId3"/>
              </a:rPr>
              <a:t>https://cn.vuejs.org/</a:t>
            </a:r>
            <a:r>
              <a:rPr lang="zh-CN" altLang="en-US">
                <a:latin typeface="Fira Code" panose="020B0809050000020004" pitchFamily="49" charset="0"/>
              </a:rPr>
              <a:t>）</a:t>
            </a:r>
          </a:p>
        </p:txBody>
      </p:sp>
      <p:sp>
        <p:nvSpPr>
          <p:cNvPr id="107" name="îś1ïḍê">
            <a:extLst>
              <a:ext uri="{FF2B5EF4-FFF2-40B4-BE49-F238E27FC236}">
                <a16:creationId xmlns:a16="http://schemas.microsoft.com/office/drawing/2014/main" id="{4A0B70B7-1B84-C1FF-1B48-CD4E3A01FAA3}"/>
              </a:ext>
            </a:extLst>
          </p:cNvPr>
          <p:cNvSpPr/>
          <p:nvPr/>
        </p:nvSpPr>
        <p:spPr bwMode="auto">
          <a:xfrm>
            <a:off x="7904818" y="5574126"/>
            <a:ext cx="1884363" cy="828675"/>
          </a:xfrm>
          <a:custGeom>
            <a:avLst/>
            <a:gdLst>
              <a:gd name="T0" fmla="*/ 289 w 1187"/>
              <a:gd name="T1" fmla="*/ 0 h 522"/>
              <a:gd name="T2" fmla="*/ 898 w 1187"/>
              <a:gd name="T3" fmla="*/ 0 h 522"/>
              <a:gd name="T4" fmla="*/ 1187 w 1187"/>
              <a:gd name="T5" fmla="*/ 522 h 522"/>
              <a:gd name="T6" fmla="*/ 0 w 1187"/>
              <a:gd name="T7" fmla="*/ 522 h 522"/>
              <a:gd name="T8" fmla="*/ 289 w 1187"/>
              <a:gd name="T9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522">
                <a:moveTo>
                  <a:pt x="289" y="0"/>
                </a:moveTo>
                <a:lnTo>
                  <a:pt x="898" y="0"/>
                </a:lnTo>
                <a:lnTo>
                  <a:pt x="1187" y="522"/>
                </a:lnTo>
                <a:lnTo>
                  <a:pt x="0" y="522"/>
                </a:lnTo>
                <a:lnTo>
                  <a:pt x="289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8" name="ïšļiḍe">
            <a:extLst>
              <a:ext uri="{FF2B5EF4-FFF2-40B4-BE49-F238E27FC236}">
                <a16:creationId xmlns:a16="http://schemas.microsoft.com/office/drawing/2014/main" id="{C9AEC9CA-E593-B266-F280-195A2F2A0154}"/>
              </a:ext>
            </a:extLst>
          </p:cNvPr>
          <p:cNvSpPr/>
          <p:nvPr/>
        </p:nvSpPr>
        <p:spPr bwMode="auto">
          <a:xfrm>
            <a:off x="6322081" y="2340389"/>
            <a:ext cx="5051425" cy="3443287"/>
          </a:xfrm>
          <a:custGeom>
            <a:avLst/>
            <a:gdLst>
              <a:gd name="T0" fmla="*/ 28 w 606"/>
              <a:gd name="T1" fmla="*/ 0 h 412"/>
              <a:gd name="T2" fmla="*/ 578 w 606"/>
              <a:gd name="T3" fmla="*/ 0 h 412"/>
              <a:gd name="T4" fmla="*/ 606 w 606"/>
              <a:gd name="T5" fmla="*/ 28 h 412"/>
              <a:gd name="T6" fmla="*/ 606 w 606"/>
              <a:gd name="T7" fmla="*/ 384 h 412"/>
              <a:gd name="T8" fmla="*/ 578 w 606"/>
              <a:gd name="T9" fmla="*/ 412 h 412"/>
              <a:gd name="T10" fmla="*/ 28 w 606"/>
              <a:gd name="T11" fmla="*/ 412 h 412"/>
              <a:gd name="T12" fmla="*/ 0 w 606"/>
              <a:gd name="T13" fmla="*/ 384 h 412"/>
              <a:gd name="T14" fmla="*/ 0 w 606"/>
              <a:gd name="T15" fmla="*/ 28 h 412"/>
              <a:gd name="T16" fmla="*/ 28 w 606"/>
              <a:gd name="T17" fmla="*/ 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6" h="412">
                <a:moveTo>
                  <a:pt x="28" y="0"/>
                </a:moveTo>
                <a:cubicBezTo>
                  <a:pt x="578" y="0"/>
                  <a:pt x="578" y="0"/>
                  <a:pt x="578" y="0"/>
                </a:cubicBezTo>
                <a:cubicBezTo>
                  <a:pt x="594" y="0"/>
                  <a:pt x="606" y="13"/>
                  <a:pt x="606" y="28"/>
                </a:cubicBezTo>
                <a:cubicBezTo>
                  <a:pt x="606" y="384"/>
                  <a:pt x="606" y="384"/>
                  <a:pt x="606" y="384"/>
                </a:cubicBezTo>
                <a:cubicBezTo>
                  <a:pt x="606" y="400"/>
                  <a:pt x="594" y="412"/>
                  <a:pt x="578" y="412"/>
                </a:cubicBezTo>
                <a:cubicBezTo>
                  <a:pt x="28" y="412"/>
                  <a:pt x="28" y="412"/>
                  <a:pt x="28" y="412"/>
                </a:cubicBezTo>
                <a:cubicBezTo>
                  <a:pt x="12" y="412"/>
                  <a:pt x="0" y="400"/>
                  <a:pt x="0" y="38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3"/>
                  <a:pt x="12" y="0"/>
                  <a:pt x="28" y="0"/>
                </a:cubicBezTo>
                <a:close/>
              </a:path>
            </a:pathLst>
          </a:custGeom>
          <a:solidFill>
            <a:srgbClr val="4674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9" name="îṩ1ïḋé">
            <a:extLst>
              <a:ext uri="{FF2B5EF4-FFF2-40B4-BE49-F238E27FC236}">
                <a16:creationId xmlns:a16="http://schemas.microsoft.com/office/drawing/2014/main" id="{7DB7F685-26A9-863A-6A02-55811991D72B}"/>
              </a:ext>
            </a:extLst>
          </p:cNvPr>
          <p:cNvSpPr/>
          <p:nvPr/>
        </p:nvSpPr>
        <p:spPr bwMode="auto">
          <a:xfrm>
            <a:off x="11056006" y="5550313"/>
            <a:ext cx="66675" cy="57150"/>
          </a:xfrm>
          <a:prstGeom prst="ellipse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0" name="iŝ1ide">
            <a:extLst>
              <a:ext uri="{FF2B5EF4-FFF2-40B4-BE49-F238E27FC236}">
                <a16:creationId xmlns:a16="http://schemas.microsoft.com/office/drawing/2014/main" id="{6B32E661-0D27-CB85-ECD0-D99BCC53F76F}"/>
              </a:ext>
            </a:extLst>
          </p:cNvPr>
          <p:cNvSpPr/>
          <p:nvPr/>
        </p:nvSpPr>
        <p:spPr bwMode="auto">
          <a:xfrm>
            <a:off x="10940118" y="5550313"/>
            <a:ext cx="58738" cy="57150"/>
          </a:xfrm>
          <a:prstGeom prst="ellipse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1" name="íSľïďe">
            <a:extLst>
              <a:ext uri="{FF2B5EF4-FFF2-40B4-BE49-F238E27FC236}">
                <a16:creationId xmlns:a16="http://schemas.microsoft.com/office/drawing/2014/main" id="{315F51A7-9599-8840-5ADE-C80167D56597}"/>
              </a:ext>
            </a:extLst>
          </p:cNvPr>
          <p:cNvSpPr/>
          <p:nvPr/>
        </p:nvSpPr>
        <p:spPr bwMode="auto">
          <a:xfrm>
            <a:off x="10822643" y="5550313"/>
            <a:ext cx="58738" cy="57150"/>
          </a:xfrm>
          <a:prstGeom prst="ellipse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2" name="ï$ḷïḓê">
            <a:extLst>
              <a:ext uri="{FF2B5EF4-FFF2-40B4-BE49-F238E27FC236}">
                <a16:creationId xmlns:a16="http://schemas.microsoft.com/office/drawing/2014/main" id="{0233C422-039B-CF0D-EF48-31AEEF571606}"/>
              </a:ext>
            </a:extLst>
          </p:cNvPr>
          <p:cNvSpPr/>
          <p:nvPr/>
        </p:nvSpPr>
        <p:spPr bwMode="auto">
          <a:xfrm>
            <a:off x="5922031" y="6151976"/>
            <a:ext cx="5851525" cy="250825"/>
          </a:xfrm>
          <a:custGeom>
            <a:avLst/>
            <a:gdLst>
              <a:gd name="T0" fmla="*/ 15 w 702"/>
              <a:gd name="T1" fmla="*/ 0 h 30"/>
              <a:gd name="T2" fmla="*/ 687 w 702"/>
              <a:gd name="T3" fmla="*/ 0 h 30"/>
              <a:gd name="T4" fmla="*/ 702 w 702"/>
              <a:gd name="T5" fmla="*/ 15 h 30"/>
              <a:gd name="T6" fmla="*/ 702 w 702"/>
              <a:gd name="T7" fmla="*/ 15 h 30"/>
              <a:gd name="T8" fmla="*/ 687 w 702"/>
              <a:gd name="T9" fmla="*/ 30 h 30"/>
              <a:gd name="T10" fmla="*/ 15 w 702"/>
              <a:gd name="T11" fmla="*/ 30 h 30"/>
              <a:gd name="T12" fmla="*/ 0 w 702"/>
              <a:gd name="T13" fmla="*/ 15 h 30"/>
              <a:gd name="T14" fmla="*/ 0 w 702"/>
              <a:gd name="T15" fmla="*/ 15 h 30"/>
              <a:gd name="T16" fmla="*/ 15 w 702"/>
              <a:gd name="T1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2" h="30">
                <a:moveTo>
                  <a:pt x="15" y="0"/>
                </a:moveTo>
                <a:cubicBezTo>
                  <a:pt x="687" y="0"/>
                  <a:pt x="687" y="0"/>
                  <a:pt x="687" y="0"/>
                </a:cubicBezTo>
                <a:cubicBezTo>
                  <a:pt x="695" y="0"/>
                  <a:pt x="702" y="7"/>
                  <a:pt x="702" y="15"/>
                </a:cubicBezTo>
                <a:cubicBezTo>
                  <a:pt x="702" y="15"/>
                  <a:pt x="702" y="15"/>
                  <a:pt x="702" y="15"/>
                </a:cubicBezTo>
                <a:cubicBezTo>
                  <a:pt x="702" y="24"/>
                  <a:pt x="695" y="30"/>
                  <a:pt x="687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7" y="30"/>
                  <a:pt x="0" y="24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7"/>
                  <a:pt x="7" y="0"/>
                  <a:pt x="15" y="0"/>
                </a:cubicBezTo>
                <a:close/>
              </a:path>
            </a:pathLst>
          </a:custGeom>
          <a:solidFill>
            <a:srgbClr val="4674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3" name="islíḋe">
            <a:extLst>
              <a:ext uri="{FF2B5EF4-FFF2-40B4-BE49-F238E27FC236}">
                <a16:creationId xmlns:a16="http://schemas.microsoft.com/office/drawing/2014/main" id="{87ECED0E-029F-F0C6-F1A4-F1F591DF8B55}"/>
              </a:ext>
            </a:extLst>
          </p:cNvPr>
          <p:cNvSpPr/>
          <p:nvPr/>
        </p:nvSpPr>
        <p:spPr bwMode="auto">
          <a:xfrm>
            <a:off x="5922031" y="6277388"/>
            <a:ext cx="5851525" cy="125412"/>
          </a:xfrm>
          <a:custGeom>
            <a:avLst/>
            <a:gdLst>
              <a:gd name="T0" fmla="*/ 702 w 702"/>
              <a:gd name="T1" fmla="*/ 0 h 15"/>
              <a:gd name="T2" fmla="*/ 687 w 702"/>
              <a:gd name="T3" fmla="*/ 15 h 15"/>
              <a:gd name="T4" fmla="*/ 15 w 702"/>
              <a:gd name="T5" fmla="*/ 15 h 15"/>
              <a:gd name="T6" fmla="*/ 0 w 702"/>
              <a:gd name="T7" fmla="*/ 0 h 15"/>
              <a:gd name="T8" fmla="*/ 702 w 702"/>
              <a:gd name="T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2" h="15">
                <a:moveTo>
                  <a:pt x="702" y="0"/>
                </a:moveTo>
                <a:cubicBezTo>
                  <a:pt x="702" y="9"/>
                  <a:pt x="695" y="15"/>
                  <a:pt x="687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7" y="15"/>
                  <a:pt x="0" y="9"/>
                  <a:pt x="0" y="0"/>
                </a:cubicBezTo>
                <a:lnTo>
                  <a:pt x="702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4" name="îṥļîdè">
            <a:extLst>
              <a:ext uri="{FF2B5EF4-FFF2-40B4-BE49-F238E27FC236}">
                <a16:creationId xmlns:a16="http://schemas.microsoft.com/office/drawing/2014/main" id="{7FF5DA83-C0B9-3952-36A7-80B8EB90FF20}"/>
              </a:ext>
            </a:extLst>
          </p:cNvPr>
          <p:cNvSpPr/>
          <p:nvPr/>
        </p:nvSpPr>
        <p:spPr bwMode="auto">
          <a:xfrm>
            <a:off x="6471306" y="2481676"/>
            <a:ext cx="4751388" cy="28844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5" name="îṡḻïḍê">
            <a:extLst>
              <a:ext uri="{FF2B5EF4-FFF2-40B4-BE49-F238E27FC236}">
                <a16:creationId xmlns:a16="http://schemas.microsoft.com/office/drawing/2014/main" id="{C644EC03-5A3E-25C4-E8D7-2949A470353B}"/>
              </a:ext>
            </a:extLst>
          </p:cNvPr>
          <p:cNvSpPr/>
          <p:nvPr/>
        </p:nvSpPr>
        <p:spPr bwMode="auto">
          <a:xfrm>
            <a:off x="6788806" y="2481676"/>
            <a:ext cx="4117975" cy="242887"/>
          </a:xfrm>
          <a:prstGeom prst="rect">
            <a:avLst/>
          </a:prstGeom>
          <a:solidFill>
            <a:srgbClr val="91BD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sz="1400">
              <a:solidFill>
                <a:schemeClr val="bg1"/>
              </a:solidFill>
              <a:ea typeface="阿里巴巴普惠体" panose="00020600040101010101"/>
            </a:endParaRPr>
          </a:p>
        </p:txBody>
      </p:sp>
      <p:sp>
        <p:nvSpPr>
          <p:cNvPr id="116" name="ïṩliḑè">
            <a:extLst>
              <a:ext uri="{FF2B5EF4-FFF2-40B4-BE49-F238E27FC236}">
                <a16:creationId xmlns:a16="http://schemas.microsoft.com/office/drawing/2014/main" id="{B1662E15-56F4-675F-3730-831B1C7E794E}"/>
              </a:ext>
            </a:extLst>
          </p:cNvPr>
          <p:cNvSpPr/>
          <p:nvPr/>
        </p:nvSpPr>
        <p:spPr bwMode="auto">
          <a:xfrm>
            <a:off x="7888943" y="2883314"/>
            <a:ext cx="1917700" cy="376237"/>
          </a:xfrm>
          <a:prstGeom prst="rect">
            <a:avLst/>
          </a:prstGeom>
          <a:solidFill>
            <a:srgbClr val="ED7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sz="1600">
              <a:solidFill>
                <a:schemeClr val="bg1"/>
              </a:solidFill>
              <a:ea typeface="阿里巴巴普惠体" panose="00020600040101010101"/>
            </a:endParaRPr>
          </a:p>
        </p:txBody>
      </p:sp>
      <p:sp>
        <p:nvSpPr>
          <p:cNvPr id="117" name="íSḻîḋe">
            <a:extLst>
              <a:ext uri="{FF2B5EF4-FFF2-40B4-BE49-F238E27FC236}">
                <a16:creationId xmlns:a16="http://schemas.microsoft.com/office/drawing/2014/main" id="{13957DEF-F92A-EB7A-07FA-0DB5C55E58B6}"/>
              </a:ext>
            </a:extLst>
          </p:cNvPr>
          <p:cNvSpPr/>
          <p:nvPr/>
        </p:nvSpPr>
        <p:spPr bwMode="auto">
          <a:xfrm>
            <a:off x="6788806" y="3710401"/>
            <a:ext cx="4117975" cy="1044575"/>
          </a:xfrm>
          <a:prstGeom prst="rect">
            <a:avLst/>
          </a:prstGeom>
          <a:solidFill>
            <a:srgbClr val="91BDE3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íṥḷiďe">
            <a:extLst>
              <a:ext uri="{FF2B5EF4-FFF2-40B4-BE49-F238E27FC236}">
                <a16:creationId xmlns:a16="http://schemas.microsoft.com/office/drawing/2014/main" id="{1A59399B-45A6-38CF-B5B0-4029D18C3CFD}"/>
              </a:ext>
            </a:extLst>
          </p:cNvPr>
          <p:cNvSpPr/>
          <p:nvPr/>
        </p:nvSpPr>
        <p:spPr bwMode="auto">
          <a:xfrm>
            <a:off x="7580968" y="3410364"/>
            <a:ext cx="2533650" cy="158750"/>
          </a:xfrm>
          <a:prstGeom prst="rect">
            <a:avLst/>
          </a:prstGeom>
          <a:solidFill>
            <a:srgbClr val="91BD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sz="1100">
              <a:solidFill>
                <a:schemeClr val="bg1"/>
              </a:solidFill>
              <a:ea typeface="阿里巴巴普惠体" panose="00020600040101010101"/>
            </a:endParaRPr>
          </a:p>
        </p:txBody>
      </p:sp>
      <p:sp>
        <p:nvSpPr>
          <p:cNvPr id="119" name="işľïḍé">
            <a:extLst>
              <a:ext uri="{FF2B5EF4-FFF2-40B4-BE49-F238E27FC236}">
                <a16:creationId xmlns:a16="http://schemas.microsoft.com/office/drawing/2014/main" id="{F139B5D6-DB1F-7F1E-2CDF-ED5FF8F6DB89}"/>
              </a:ext>
            </a:extLst>
          </p:cNvPr>
          <p:cNvSpPr/>
          <p:nvPr/>
        </p:nvSpPr>
        <p:spPr bwMode="auto">
          <a:xfrm>
            <a:off x="7038043" y="4964526"/>
            <a:ext cx="1033463" cy="401637"/>
          </a:xfrm>
          <a:prstGeom prst="rect">
            <a:avLst/>
          </a:prstGeom>
          <a:solidFill>
            <a:srgbClr val="91BDE3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0" name="íŝḻïdé">
            <a:extLst>
              <a:ext uri="{FF2B5EF4-FFF2-40B4-BE49-F238E27FC236}">
                <a16:creationId xmlns:a16="http://schemas.microsoft.com/office/drawing/2014/main" id="{C852D803-D05A-E689-BA98-934E2C90B389}"/>
              </a:ext>
            </a:extLst>
          </p:cNvPr>
          <p:cNvSpPr/>
          <p:nvPr/>
        </p:nvSpPr>
        <p:spPr bwMode="auto">
          <a:xfrm>
            <a:off x="8330268" y="4964526"/>
            <a:ext cx="1033463" cy="401637"/>
          </a:xfrm>
          <a:prstGeom prst="rect">
            <a:avLst/>
          </a:prstGeom>
          <a:solidFill>
            <a:srgbClr val="91BDE3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1" name="isḷïdè">
            <a:extLst>
              <a:ext uri="{FF2B5EF4-FFF2-40B4-BE49-F238E27FC236}">
                <a16:creationId xmlns:a16="http://schemas.microsoft.com/office/drawing/2014/main" id="{7C42BF21-8225-064F-27D7-8BF61D5F52F8}"/>
              </a:ext>
            </a:extLst>
          </p:cNvPr>
          <p:cNvSpPr/>
          <p:nvPr/>
        </p:nvSpPr>
        <p:spPr bwMode="auto">
          <a:xfrm>
            <a:off x="9622493" y="4964526"/>
            <a:ext cx="1033463" cy="401637"/>
          </a:xfrm>
          <a:prstGeom prst="rect">
            <a:avLst/>
          </a:prstGeom>
          <a:solidFill>
            <a:srgbClr val="91BDE3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5" name="íšḻîḑê">
            <a:extLst>
              <a:ext uri="{FF2B5EF4-FFF2-40B4-BE49-F238E27FC236}">
                <a16:creationId xmlns:a16="http://schemas.microsoft.com/office/drawing/2014/main" id="{BCFB1E91-3473-5B3A-B433-4B8D8FD2075A}"/>
              </a:ext>
            </a:extLst>
          </p:cNvPr>
          <p:cNvSpPr/>
          <p:nvPr/>
        </p:nvSpPr>
        <p:spPr bwMode="auto">
          <a:xfrm>
            <a:off x="6363356" y="5089938"/>
            <a:ext cx="74613" cy="92075"/>
          </a:xfrm>
          <a:custGeom>
            <a:avLst/>
            <a:gdLst>
              <a:gd name="T0" fmla="*/ 37 w 47"/>
              <a:gd name="T1" fmla="*/ 58 h 58"/>
              <a:gd name="T2" fmla="*/ 0 w 47"/>
              <a:gd name="T3" fmla="*/ 42 h 58"/>
              <a:gd name="T4" fmla="*/ 47 w 47"/>
              <a:gd name="T5" fmla="*/ 0 h 58"/>
              <a:gd name="T6" fmla="*/ 37 w 47"/>
              <a:gd name="T7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" h="58">
                <a:moveTo>
                  <a:pt x="37" y="58"/>
                </a:moveTo>
                <a:lnTo>
                  <a:pt x="0" y="42"/>
                </a:lnTo>
                <a:lnTo>
                  <a:pt x="47" y="0"/>
                </a:lnTo>
                <a:lnTo>
                  <a:pt x="37" y="58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ïşḷïḓè">
            <a:extLst>
              <a:ext uri="{FF2B5EF4-FFF2-40B4-BE49-F238E27FC236}">
                <a16:creationId xmlns:a16="http://schemas.microsoft.com/office/drawing/2014/main" id="{C6F2A125-B74F-406E-D208-DC3E7003F7B7}"/>
              </a:ext>
            </a:extLst>
          </p:cNvPr>
          <p:cNvSpPr/>
          <p:nvPr/>
        </p:nvSpPr>
        <p:spPr>
          <a:xfrm>
            <a:off x="1192125" y="2764943"/>
            <a:ext cx="124036" cy="124036"/>
          </a:xfrm>
          <a:custGeom>
            <a:avLst/>
            <a:gdLst>
              <a:gd name="connsiteX0" fmla="*/ 124036 w 124036"/>
              <a:gd name="connsiteY0" fmla="*/ 62018 h 124036"/>
              <a:gd name="connsiteX1" fmla="*/ 62018 w 124036"/>
              <a:gd name="connsiteY1" fmla="*/ 124036 h 124036"/>
              <a:gd name="connsiteX2" fmla="*/ 0 w 124036"/>
              <a:gd name="connsiteY2" fmla="*/ 62018 h 124036"/>
              <a:gd name="connsiteX3" fmla="*/ 62018 w 124036"/>
              <a:gd name="connsiteY3" fmla="*/ 0 h 124036"/>
              <a:gd name="connsiteX4" fmla="*/ 124036 w 124036"/>
              <a:gd name="connsiteY4" fmla="*/ 62018 h 12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036" h="124036">
                <a:moveTo>
                  <a:pt x="124036" y="62018"/>
                </a:moveTo>
                <a:cubicBezTo>
                  <a:pt x="124036" y="96270"/>
                  <a:pt x="96270" y="124036"/>
                  <a:pt x="62018" y="124036"/>
                </a:cubicBezTo>
                <a:cubicBezTo>
                  <a:pt x="27766" y="124036"/>
                  <a:pt x="0" y="96270"/>
                  <a:pt x="0" y="62018"/>
                </a:cubicBezTo>
                <a:cubicBezTo>
                  <a:pt x="0" y="27766"/>
                  <a:pt x="27766" y="0"/>
                  <a:pt x="62018" y="0"/>
                </a:cubicBezTo>
                <a:cubicBezTo>
                  <a:pt x="96270" y="0"/>
                  <a:pt x="124036" y="27766"/>
                  <a:pt x="124036" y="62018"/>
                </a:cubicBezTo>
                <a:close/>
              </a:path>
            </a:pathLst>
          </a:custGeom>
          <a:solidFill>
            <a:schemeClr val="bg1"/>
          </a:solidFill>
          <a:ln w="1018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íṥḷiďé">
            <a:extLst>
              <a:ext uri="{FF2B5EF4-FFF2-40B4-BE49-F238E27FC236}">
                <a16:creationId xmlns:a16="http://schemas.microsoft.com/office/drawing/2014/main" id="{5ADA3AEF-7601-E923-2A1B-EACEBEA66AAB}"/>
              </a:ext>
            </a:extLst>
          </p:cNvPr>
          <p:cNvSpPr/>
          <p:nvPr/>
        </p:nvSpPr>
        <p:spPr>
          <a:xfrm>
            <a:off x="1357575" y="2764943"/>
            <a:ext cx="124036" cy="124036"/>
          </a:xfrm>
          <a:custGeom>
            <a:avLst/>
            <a:gdLst>
              <a:gd name="connsiteX0" fmla="*/ 124036 w 124036"/>
              <a:gd name="connsiteY0" fmla="*/ 62018 h 124036"/>
              <a:gd name="connsiteX1" fmla="*/ 62018 w 124036"/>
              <a:gd name="connsiteY1" fmla="*/ 124036 h 124036"/>
              <a:gd name="connsiteX2" fmla="*/ 0 w 124036"/>
              <a:gd name="connsiteY2" fmla="*/ 62018 h 124036"/>
              <a:gd name="connsiteX3" fmla="*/ 62018 w 124036"/>
              <a:gd name="connsiteY3" fmla="*/ 0 h 124036"/>
              <a:gd name="connsiteX4" fmla="*/ 124036 w 124036"/>
              <a:gd name="connsiteY4" fmla="*/ 62018 h 12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036" h="124036">
                <a:moveTo>
                  <a:pt x="124036" y="62018"/>
                </a:moveTo>
                <a:cubicBezTo>
                  <a:pt x="124036" y="96270"/>
                  <a:pt x="96270" y="124036"/>
                  <a:pt x="62018" y="124036"/>
                </a:cubicBezTo>
                <a:cubicBezTo>
                  <a:pt x="27766" y="124036"/>
                  <a:pt x="0" y="96270"/>
                  <a:pt x="0" y="62018"/>
                </a:cubicBezTo>
                <a:cubicBezTo>
                  <a:pt x="0" y="27766"/>
                  <a:pt x="27766" y="0"/>
                  <a:pt x="62018" y="0"/>
                </a:cubicBezTo>
                <a:cubicBezTo>
                  <a:pt x="96270" y="0"/>
                  <a:pt x="124036" y="27766"/>
                  <a:pt x="124036" y="62018"/>
                </a:cubicBezTo>
                <a:close/>
              </a:path>
            </a:pathLst>
          </a:custGeom>
          <a:solidFill>
            <a:schemeClr val="bg1"/>
          </a:solidFill>
          <a:ln w="1018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is1îďê">
            <a:extLst>
              <a:ext uri="{FF2B5EF4-FFF2-40B4-BE49-F238E27FC236}">
                <a16:creationId xmlns:a16="http://schemas.microsoft.com/office/drawing/2014/main" id="{4252CEF8-955D-856A-7D6C-0F3E7D332FC6}"/>
              </a:ext>
            </a:extLst>
          </p:cNvPr>
          <p:cNvSpPr/>
          <p:nvPr/>
        </p:nvSpPr>
        <p:spPr>
          <a:xfrm>
            <a:off x="1523127" y="2764943"/>
            <a:ext cx="124036" cy="124036"/>
          </a:xfrm>
          <a:custGeom>
            <a:avLst/>
            <a:gdLst>
              <a:gd name="connsiteX0" fmla="*/ 124036 w 124036"/>
              <a:gd name="connsiteY0" fmla="*/ 62018 h 124036"/>
              <a:gd name="connsiteX1" fmla="*/ 62018 w 124036"/>
              <a:gd name="connsiteY1" fmla="*/ 124036 h 124036"/>
              <a:gd name="connsiteX2" fmla="*/ 0 w 124036"/>
              <a:gd name="connsiteY2" fmla="*/ 62018 h 124036"/>
              <a:gd name="connsiteX3" fmla="*/ 62018 w 124036"/>
              <a:gd name="connsiteY3" fmla="*/ 0 h 124036"/>
              <a:gd name="connsiteX4" fmla="*/ 124036 w 124036"/>
              <a:gd name="connsiteY4" fmla="*/ 62018 h 12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036" h="124036">
                <a:moveTo>
                  <a:pt x="124036" y="62018"/>
                </a:moveTo>
                <a:cubicBezTo>
                  <a:pt x="124036" y="96270"/>
                  <a:pt x="96270" y="124036"/>
                  <a:pt x="62018" y="124036"/>
                </a:cubicBezTo>
                <a:cubicBezTo>
                  <a:pt x="27766" y="124036"/>
                  <a:pt x="0" y="96270"/>
                  <a:pt x="0" y="62018"/>
                </a:cubicBezTo>
                <a:cubicBezTo>
                  <a:pt x="0" y="27766"/>
                  <a:pt x="27766" y="0"/>
                  <a:pt x="62018" y="0"/>
                </a:cubicBezTo>
                <a:cubicBezTo>
                  <a:pt x="96270" y="0"/>
                  <a:pt x="124036" y="27766"/>
                  <a:pt x="124036" y="62018"/>
                </a:cubicBezTo>
                <a:close/>
              </a:path>
            </a:pathLst>
          </a:custGeom>
          <a:solidFill>
            <a:schemeClr val="bg1"/>
          </a:solidFill>
          <a:ln w="1018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!!矩形: 对角圆角 10">
            <a:extLst>
              <a:ext uri="{FF2B5EF4-FFF2-40B4-BE49-F238E27FC236}">
                <a16:creationId xmlns:a16="http://schemas.microsoft.com/office/drawing/2014/main" id="{4D828BCD-68E2-AC89-9795-DB4CD3DAABBD}"/>
              </a:ext>
            </a:extLst>
          </p:cNvPr>
          <p:cNvSpPr/>
          <p:nvPr/>
        </p:nvSpPr>
        <p:spPr>
          <a:xfrm>
            <a:off x="818494" y="2603119"/>
            <a:ext cx="4236761" cy="2397529"/>
          </a:xfrm>
          <a:prstGeom prst="round2DiagRect">
            <a:avLst>
              <a:gd name="adj1" fmla="val 6747"/>
              <a:gd name="adj2" fmla="val 0"/>
            </a:avLst>
          </a:prstGeom>
          <a:solidFill>
            <a:srgbClr val="FFF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mainPage:{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     title: 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欢迎来到淘淘商城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     preferential: 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双十一钜惠来袭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     advertisement: 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全场享受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5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折优惠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,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满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1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千再减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300"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     rotation_chart: 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"rc.png"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     products:[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         {},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         {}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     ]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078946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Pinia</a:t>
            </a:r>
            <a:r>
              <a:rPr lang="zh-CN" altLang="en-US">
                <a:solidFill>
                  <a:srgbClr val="C00000"/>
                </a:solidFill>
              </a:rPr>
              <a:t>状态管理库</a:t>
            </a:r>
            <a:endParaRPr lang="zh-CN" alt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5BB00E0-08EA-02DE-450C-4DEE62B16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420" y="1519037"/>
            <a:ext cx="3159904" cy="135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安装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pinia    </a:t>
            </a:r>
            <a:r>
              <a:rPr lang="en-US" altLang="zh-CN" sz="1400">
                <a:solidFill>
                  <a:srgbClr val="0000FF"/>
                </a:solidFill>
              </a:rPr>
              <a:t>npm install pinia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在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vue</a:t>
            </a: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应用实例中使用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pinia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在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src/stores/token.js</a:t>
            </a: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中定义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store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在组件中使用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store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B9DDEFF-00D9-ECCF-104C-49B8106FE2B8}"/>
              </a:ext>
            </a:extLst>
          </p:cNvPr>
          <p:cNvGrpSpPr/>
          <p:nvPr/>
        </p:nvGrpSpPr>
        <p:grpSpPr>
          <a:xfrm>
            <a:off x="1057420" y="3044273"/>
            <a:ext cx="5285739" cy="860092"/>
            <a:chOff x="1008902" y="5767205"/>
            <a:chExt cx="3496932" cy="812971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A0A49389-51DE-118A-F07E-E1DBCAACF609}"/>
                </a:ext>
              </a:extLst>
            </p:cNvPr>
            <p:cNvSpPr/>
            <p:nvPr/>
          </p:nvSpPr>
          <p:spPr>
            <a:xfrm>
              <a:off x="1008902" y="5767205"/>
              <a:ext cx="3496932" cy="812970"/>
            </a:xfrm>
            <a:prstGeom prst="roundRect">
              <a:avLst>
                <a:gd name="adj" fmla="val 1958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 createPinia }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'pinia'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pinia = createPinia()</a:t>
              </a:r>
            </a:p>
            <a:p>
              <a:b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app.use(pinia)</a:t>
              </a:r>
            </a:p>
          </p:txBody>
        </p:sp>
        <p:sp>
          <p:nvSpPr>
            <p:cNvPr id="18" name="矩形: 对角圆角 17">
              <a:extLst>
                <a:ext uri="{FF2B5EF4-FFF2-40B4-BE49-F238E27FC236}">
                  <a16:creationId xmlns:a16="http://schemas.microsoft.com/office/drawing/2014/main" id="{29657F37-5FA5-E4AE-0ACF-C0AF9AA9B9AD}"/>
                </a:ext>
              </a:extLst>
            </p:cNvPr>
            <p:cNvSpPr/>
            <p:nvPr/>
          </p:nvSpPr>
          <p:spPr>
            <a:xfrm>
              <a:off x="3129560" y="6335207"/>
              <a:ext cx="1376274" cy="244969"/>
            </a:xfrm>
            <a:prstGeom prst="round2Diag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main.js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1146D74-9303-8A73-F581-37D21C738CC5}"/>
              </a:ext>
            </a:extLst>
          </p:cNvPr>
          <p:cNvGrpSpPr/>
          <p:nvPr/>
        </p:nvGrpSpPr>
        <p:grpSpPr>
          <a:xfrm>
            <a:off x="6448425" y="1002232"/>
            <a:ext cx="5285739" cy="5517447"/>
            <a:chOff x="1008902" y="2308350"/>
            <a:chExt cx="3496932" cy="4271826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D2EB45BF-9686-0326-3D77-A363FF03351F}"/>
                </a:ext>
              </a:extLst>
            </p:cNvPr>
            <p:cNvSpPr/>
            <p:nvPr/>
          </p:nvSpPr>
          <p:spPr>
            <a:xfrm>
              <a:off x="1008902" y="2308350"/>
              <a:ext cx="3496932" cy="4271826"/>
            </a:xfrm>
            <a:prstGeom prst="roundRect">
              <a:avLst>
                <a:gd name="adj" fmla="val 1958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import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{ defineStore }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from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"pinia"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import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{ref}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from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'vue'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;</a:t>
              </a:r>
            </a:p>
            <a:p>
              <a:b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</a:b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/*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defineStore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参数描述：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第一个参数：给状态起名，具有唯一性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第二个参数：函数，可以把定义该状态中拥有的内容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b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</a:b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defineStore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返回值描述：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返回的是一个函数，将来可以调用该函数，得到第二个参数中返回的内容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*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export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const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useTokenStore = defineStore(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'token'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,()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=&gt;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//1.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定义描述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token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const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token = ref(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)</a:t>
              </a:r>
            </a:p>
            <a:p>
              <a:b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</a:b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//2.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定义修改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token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的方法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const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setToken = (newToken)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=&gt;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token.value = newToken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}</a:t>
              </a:r>
            </a:p>
            <a:p>
              <a:b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</a:b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//3.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定义移除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token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的方法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const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removeToken = ()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=&gt;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token.value=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''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}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return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token,setToken,removeToken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}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}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)</a:t>
              </a:r>
            </a:p>
          </p:txBody>
        </p:sp>
        <p:sp>
          <p:nvSpPr>
            <p:cNvPr id="21" name="矩形: 对角圆角 20">
              <a:extLst>
                <a:ext uri="{FF2B5EF4-FFF2-40B4-BE49-F238E27FC236}">
                  <a16:creationId xmlns:a16="http://schemas.microsoft.com/office/drawing/2014/main" id="{10D5E51C-0E1A-3A2B-710D-9FFC52CE61E4}"/>
                </a:ext>
              </a:extLst>
            </p:cNvPr>
            <p:cNvSpPr/>
            <p:nvPr/>
          </p:nvSpPr>
          <p:spPr>
            <a:xfrm>
              <a:off x="3129560" y="6335207"/>
              <a:ext cx="1376274" cy="244969"/>
            </a:xfrm>
            <a:prstGeom prst="round2Diag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token.js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FF5180C-E3D1-85AC-A6A8-2D05DA843638}"/>
              </a:ext>
            </a:extLst>
          </p:cNvPr>
          <p:cNvGrpSpPr/>
          <p:nvPr/>
        </p:nvGrpSpPr>
        <p:grpSpPr>
          <a:xfrm>
            <a:off x="1057419" y="4182192"/>
            <a:ext cx="5285739" cy="2337483"/>
            <a:chOff x="1008902" y="5767205"/>
            <a:chExt cx="3496932" cy="812970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B141EC9C-FCFE-001E-7607-9E2F5DE3CA2C}"/>
                </a:ext>
              </a:extLst>
            </p:cNvPr>
            <p:cNvSpPr/>
            <p:nvPr/>
          </p:nvSpPr>
          <p:spPr>
            <a:xfrm>
              <a:off x="1008902" y="5767205"/>
              <a:ext cx="3496932" cy="812970"/>
            </a:xfrm>
            <a:prstGeom prst="roundRect">
              <a:avLst>
                <a:gd name="adj" fmla="val 1958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导入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token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状态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import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{ useTokenStore }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from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'@/stores/token.js'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b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</a:b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调用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useTokenStore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得到状态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const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tokenStore = useTokenStore();</a:t>
              </a:r>
            </a:p>
            <a:p>
              <a:b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</a:b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//tokenStore.token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//tokenStore.setToken()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//tokenStore.removeToken()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</p:txBody>
        </p:sp>
        <p:sp>
          <p:nvSpPr>
            <p:cNvPr id="24" name="矩形: 对角圆角 23">
              <a:extLst>
                <a:ext uri="{FF2B5EF4-FFF2-40B4-BE49-F238E27FC236}">
                  <a16:creationId xmlns:a16="http://schemas.microsoft.com/office/drawing/2014/main" id="{FC4779D8-0481-9919-2776-7BB73DB12F03}"/>
                </a:ext>
              </a:extLst>
            </p:cNvPr>
            <p:cNvSpPr/>
            <p:nvPr/>
          </p:nvSpPr>
          <p:spPr>
            <a:xfrm>
              <a:off x="2648467" y="6470133"/>
              <a:ext cx="1857367" cy="110042"/>
            </a:xfrm>
            <a:prstGeom prst="round2Diag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Login.vue/ArticleCategory.vue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1012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9C97CA-E026-AF98-4EFC-491660DD80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722" y="2301517"/>
            <a:ext cx="5760538" cy="3746858"/>
          </a:xfrm>
        </p:spPr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Pinia</a:t>
            </a:r>
            <a:r>
              <a:rPr lang="zh-CN" altLang="en-US"/>
              <a:t>的步骤？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4036D2C-F2BC-FB00-824C-8607B4FC6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8140" y="2646797"/>
            <a:ext cx="3159904" cy="135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安装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pinia    </a:t>
            </a:r>
            <a:r>
              <a:rPr lang="en-US" altLang="zh-CN" sz="1400">
                <a:solidFill>
                  <a:srgbClr val="0000FF"/>
                </a:solidFill>
              </a:rPr>
              <a:t>npm install pinia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在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vue</a:t>
            </a: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应用实例中使用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pinia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在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src/stores/token.js</a:t>
            </a: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中定义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store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在组件中使用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store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618AB8-47A2-755E-5081-2DC78AEBE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044" y="2183800"/>
            <a:ext cx="3276106" cy="3119720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8779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Axios</a:t>
            </a:r>
            <a:r>
              <a:rPr lang="zh-CN" altLang="en-US">
                <a:solidFill>
                  <a:srgbClr val="C00000"/>
                </a:solidFill>
              </a:rPr>
              <a:t>请求拦截器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D60DA3-5571-2003-53A4-7E8B05ECD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50" y="2036612"/>
            <a:ext cx="8115300" cy="2552700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06D3019-E6FB-DEFC-C49C-8EAED57FE4C5}"/>
              </a:ext>
            </a:extLst>
          </p:cNvPr>
          <p:cNvSpPr txBox="1"/>
          <p:nvPr/>
        </p:nvSpPr>
        <p:spPr>
          <a:xfrm>
            <a:off x="8137939" y="21336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繁琐</a:t>
            </a:r>
            <a:endParaRPr lang="zh-CN" altLang="en-US" sz="28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53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Axios</a:t>
            </a:r>
            <a:r>
              <a:rPr lang="zh-CN" altLang="en-US">
                <a:solidFill>
                  <a:srgbClr val="C00000"/>
                </a:solidFill>
              </a:rPr>
              <a:t>请求拦截器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BE6F8D1-C098-FBCD-4C10-45F0E7EE76EA}"/>
              </a:ext>
            </a:extLst>
          </p:cNvPr>
          <p:cNvGrpSpPr/>
          <p:nvPr/>
        </p:nvGrpSpPr>
        <p:grpSpPr>
          <a:xfrm>
            <a:off x="1256665" y="1879600"/>
            <a:ext cx="5285739" cy="4284479"/>
            <a:chOff x="1008902" y="2308350"/>
            <a:chExt cx="3496932" cy="4271826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F0E6749-3A4D-D1D9-78FF-B2C8800B02E7}"/>
                </a:ext>
              </a:extLst>
            </p:cNvPr>
            <p:cNvSpPr/>
            <p:nvPr/>
          </p:nvSpPr>
          <p:spPr>
            <a:xfrm>
              <a:off x="1008902" y="2308350"/>
              <a:ext cx="3496932" cy="4271826"/>
            </a:xfrm>
            <a:prstGeom prst="roundRect">
              <a:avLst>
                <a:gd name="adj" fmla="val 1958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导入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token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状态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import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{ useTokenStore }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from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'@/stores/token.js'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;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添加请求拦截器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instance.interceptors.request.use(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(config)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=&gt;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{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在发送请求之前做什么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let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tokenStore = useTokenStore()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if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(tokenStore.token){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    config.headers.Authorization=tokenStore.token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}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return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config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},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(err)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=&gt;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{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如果请求错误做什么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Promise.reject(err)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}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)</a:t>
              </a:r>
            </a:p>
          </p:txBody>
        </p:sp>
        <p:sp>
          <p:nvSpPr>
            <p:cNvPr id="5" name="矩形: 对角圆角 4">
              <a:extLst>
                <a:ext uri="{FF2B5EF4-FFF2-40B4-BE49-F238E27FC236}">
                  <a16:creationId xmlns:a16="http://schemas.microsoft.com/office/drawing/2014/main" id="{C62F6E95-E1FA-7E3F-33FB-BEA4EB3518F3}"/>
                </a:ext>
              </a:extLst>
            </p:cNvPr>
            <p:cNvSpPr/>
            <p:nvPr/>
          </p:nvSpPr>
          <p:spPr>
            <a:xfrm>
              <a:off x="3129560" y="6335207"/>
              <a:ext cx="1376274" cy="244969"/>
            </a:xfrm>
            <a:prstGeom prst="round2Diag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request.js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22498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9C97CA-E026-AF98-4EFC-491660DD80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0722" y="2301517"/>
            <a:ext cx="5760538" cy="3746858"/>
          </a:xfrm>
        </p:spPr>
        <p:txBody>
          <a:bodyPr/>
          <a:lstStyle/>
          <a:p>
            <a:r>
              <a:rPr lang="zh-CN" altLang="en-US"/>
              <a:t>如何添加</a:t>
            </a:r>
            <a:r>
              <a:rPr lang="en-US" altLang="zh-CN"/>
              <a:t>axios</a:t>
            </a:r>
            <a:r>
              <a:rPr lang="zh-CN" altLang="en-US"/>
              <a:t>请求拦截器？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00286F-E9E0-108E-D07C-29EDDAFF9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934" y="2786062"/>
            <a:ext cx="4640114" cy="3262313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8234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Pinia</a:t>
            </a:r>
            <a:r>
              <a:rPr lang="zh-CN" altLang="en-US">
                <a:solidFill>
                  <a:srgbClr val="C00000"/>
                </a:solidFill>
              </a:rPr>
              <a:t>持久化插件</a:t>
            </a:r>
            <a:r>
              <a:rPr lang="en-US" altLang="zh-CN">
                <a:solidFill>
                  <a:srgbClr val="C00000"/>
                </a:solidFill>
              </a:rPr>
              <a:t>-persist</a:t>
            </a:r>
            <a:endParaRPr lang="zh-CN" altLang="en-US" dirty="0"/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E5F0FDBC-70BA-6666-13B8-127F0BD52D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5450" y="1519422"/>
            <a:ext cx="9214230" cy="84785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373747"/>
                </a:solidFill>
                <a:latin typeface="DM Sans" pitchFamily="2" charset="0"/>
              </a:rPr>
              <a:t>Pinia</a:t>
            </a: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默认是内存存储，当刷新浏览器的时候会丢失数据。</a:t>
            </a:r>
            <a:endParaRPr lang="en-US" altLang="zh-CN">
              <a:solidFill>
                <a:srgbClr val="373747"/>
              </a:solidFill>
              <a:latin typeface="DM Sans" pitchFamily="2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373747"/>
                </a:solidFill>
                <a:latin typeface="DM Sans" pitchFamily="2" charset="0"/>
              </a:rPr>
              <a:t>Persist</a:t>
            </a: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插件可以将</a:t>
            </a:r>
            <a:r>
              <a:rPr lang="en-US" altLang="zh-CN">
                <a:solidFill>
                  <a:srgbClr val="373747"/>
                </a:solidFill>
                <a:latin typeface="DM Sans" pitchFamily="2" charset="0"/>
              </a:rPr>
              <a:t>pinia</a:t>
            </a: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中的数据持久化的存储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1420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Pinia</a:t>
            </a:r>
            <a:r>
              <a:rPr lang="zh-CN" altLang="en-US">
                <a:solidFill>
                  <a:srgbClr val="C00000"/>
                </a:solidFill>
              </a:rPr>
              <a:t>持久化插件</a:t>
            </a:r>
            <a:r>
              <a:rPr lang="en-US" altLang="zh-CN">
                <a:solidFill>
                  <a:srgbClr val="C00000"/>
                </a:solidFill>
              </a:rPr>
              <a:t>-persist</a:t>
            </a:r>
            <a:endParaRPr lang="zh-CN" alt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DF949AF-78B6-B730-90A3-911FA2395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420" y="1681004"/>
            <a:ext cx="4916731" cy="1026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安装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persist    </a:t>
            </a:r>
            <a:r>
              <a:rPr lang="en-US" altLang="zh-CN" sz="1400">
                <a:solidFill>
                  <a:srgbClr val="0000FF"/>
                </a:solidFill>
              </a:rPr>
              <a:t>npm install pinia-persistedstate-plugin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在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pinia</a:t>
            </a: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中使用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persist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定义状态</a:t>
            </a:r>
            <a:r>
              <a:rPr lang="en-US" altLang="zh-CN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Store</a:t>
            </a:r>
            <a:r>
              <a:rPr lang="zh-CN" altLang="en-US" sz="140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/>
                <a:cs typeface="Open Sans" panose="020B0606030504020204" pitchFamily="34" charset="0"/>
              </a:rPr>
              <a:t>时指定持久化配置参数</a:t>
            </a:r>
            <a:endParaRPr lang="en-US" altLang="zh-CN" sz="1400">
              <a:solidFill>
                <a:srgbClr val="333333"/>
              </a:solidFill>
              <a:latin typeface="Open Sans" panose="020B0606030504020204" pitchFamily="34" charset="0"/>
              <a:ea typeface="阿里巴巴普惠体" panose="00020600040101010101"/>
              <a:cs typeface="Open Sans" panose="020B0606030504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60E702A-08B6-A240-EA15-6D85DD5A1C06}"/>
              </a:ext>
            </a:extLst>
          </p:cNvPr>
          <p:cNvGrpSpPr/>
          <p:nvPr/>
        </p:nvGrpSpPr>
        <p:grpSpPr>
          <a:xfrm>
            <a:off x="1057420" y="3044273"/>
            <a:ext cx="5556740" cy="1349794"/>
            <a:chOff x="1008902" y="5767205"/>
            <a:chExt cx="3496932" cy="81297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700A92D0-D38B-D28C-F6EB-FE431C36F3EA}"/>
                </a:ext>
              </a:extLst>
            </p:cNvPr>
            <p:cNvSpPr/>
            <p:nvPr/>
          </p:nvSpPr>
          <p:spPr>
            <a:xfrm>
              <a:off x="1008902" y="5767205"/>
              <a:ext cx="3496932" cy="812970"/>
            </a:xfrm>
            <a:prstGeom prst="roundRect">
              <a:avLst>
                <a:gd name="adj" fmla="val 1958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{createPersistedState}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'pinia-persistedstate-plugin’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 const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persist = createPersistedState()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pinia.use(persist)</a:t>
              </a:r>
            </a:p>
            <a:p>
              <a:pPr>
                <a:lnSpc>
                  <a:spcPct val="130000"/>
                </a:lnSpc>
              </a:pPr>
              <a:b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</a:b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矩形: 对角圆角 8">
              <a:extLst>
                <a:ext uri="{FF2B5EF4-FFF2-40B4-BE49-F238E27FC236}">
                  <a16:creationId xmlns:a16="http://schemas.microsoft.com/office/drawing/2014/main" id="{16D244FE-D8DC-6B72-E6BF-731159DE59F6}"/>
                </a:ext>
              </a:extLst>
            </p:cNvPr>
            <p:cNvSpPr/>
            <p:nvPr/>
          </p:nvSpPr>
          <p:spPr>
            <a:xfrm>
              <a:off x="3129560" y="6486224"/>
              <a:ext cx="1376274" cy="93952"/>
            </a:xfrm>
            <a:prstGeom prst="round2Diag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main.js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8A1FA2EC-1E62-2E33-8AB6-2A2B3B7E0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292" y="1681004"/>
            <a:ext cx="3836288" cy="4462621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5100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未登录统一处理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63E4FF-3842-35AF-04D4-E3562AAB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22" y="1761807"/>
            <a:ext cx="4938958" cy="3958273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2223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添加文章分类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C5F60D7-D54F-C3A8-8EEB-04E3D8512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896" y="1601283"/>
            <a:ext cx="10218664" cy="4869081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162F564-830E-D9A0-9FA1-70E032D00374}"/>
              </a:ext>
            </a:extLst>
          </p:cNvPr>
          <p:cNvSpPr/>
          <p:nvPr/>
        </p:nvSpPr>
        <p:spPr>
          <a:xfrm>
            <a:off x="4641018" y="1948968"/>
            <a:ext cx="704193" cy="33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数据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BA5E4A-53D1-0BA3-18D4-8F1C09CD9993}"/>
              </a:ext>
            </a:extLst>
          </p:cNvPr>
          <p:cNvSpPr/>
          <p:nvPr/>
        </p:nvSpPr>
        <p:spPr>
          <a:xfrm>
            <a:off x="5708183" y="1948967"/>
            <a:ext cx="704193" cy="33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校验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C90D91-8654-A957-B56A-11B44B6FC5D5}"/>
              </a:ext>
            </a:extLst>
          </p:cNvPr>
          <p:cNvSpPr/>
          <p:nvPr/>
        </p:nvSpPr>
        <p:spPr>
          <a:xfrm>
            <a:off x="7048937" y="4304335"/>
            <a:ext cx="704193" cy="33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事件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8782468-D6F8-1CB0-0115-11C0533E5607}"/>
              </a:ext>
            </a:extLst>
          </p:cNvPr>
          <p:cNvSpPr/>
          <p:nvPr/>
        </p:nvSpPr>
        <p:spPr>
          <a:xfrm>
            <a:off x="6715760" y="3728720"/>
            <a:ext cx="965200" cy="336331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07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7ECC7B9-499B-3451-1CBC-913867BDB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86" y="1601283"/>
            <a:ext cx="10172040" cy="4869081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修改文章分类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60DB601-0820-3538-DFF8-0FBEBE7D73CD}"/>
              </a:ext>
            </a:extLst>
          </p:cNvPr>
          <p:cNvSpPr/>
          <p:nvPr/>
        </p:nvSpPr>
        <p:spPr>
          <a:xfrm>
            <a:off x="10464800" y="3210560"/>
            <a:ext cx="284480" cy="1430106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AB55212-E863-AFBB-FD35-7BB51FFB46FC}"/>
              </a:ext>
            </a:extLst>
          </p:cNvPr>
          <p:cNvSpPr/>
          <p:nvPr/>
        </p:nvSpPr>
        <p:spPr>
          <a:xfrm>
            <a:off x="4776281" y="2412460"/>
            <a:ext cx="535021" cy="282102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998E47D-06E0-3A1B-9FCA-01F596491E89}"/>
              </a:ext>
            </a:extLst>
          </p:cNvPr>
          <p:cNvSpPr/>
          <p:nvPr/>
        </p:nvSpPr>
        <p:spPr>
          <a:xfrm>
            <a:off x="5504240" y="2840324"/>
            <a:ext cx="371044" cy="680642"/>
          </a:xfrm>
          <a:prstGeom prst="roundRect">
            <a:avLst>
              <a:gd name="adj" fmla="val 16667"/>
            </a:avLst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3442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C7578A-5E49-EB2C-C349-46BFE0D8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Vue ?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31C8831-55FB-274A-FF61-86F7DDBFD2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Vue </a:t>
            </a:r>
            <a:r>
              <a:rPr lang="zh-CN" altLang="en-US">
                <a:latin typeface="Fira Code" panose="020B0809050000020004" pitchFamily="49" charset="0"/>
              </a:rPr>
              <a:t>是一款用于</a:t>
            </a:r>
            <a:r>
              <a:rPr lang="zh-CN" altLang="en-US" b="1">
                <a:solidFill>
                  <a:srgbClr val="C00000"/>
                </a:solidFill>
                <a:latin typeface="Fira Code" panose="020B0809050000020004" pitchFamily="49" charset="0"/>
              </a:rPr>
              <a:t>构建用户界面</a:t>
            </a:r>
            <a:r>
              <a:rPr lang="zh-CN" altLang="en-US">
                <a:latin typeface="Fira Code" panose="020B0809050000020004" pitchFamily="49" charset="0"/>
              </a:rPr>
              <a:t>的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渐进式</a:t>
            </a:r>
            <a:r>
              <a:rPr lang="zh-CN" altLang="en-US">
                <a:latin typeface="Fira Code" panose="020B0809050000020004" pitchFamily="49" charset="0"/>
              </a:rPr>
              <a:t>的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JavaScript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框架</a:t>
            </a:r>
            <a:r>
              <a:rPr lang="zh-CN" altLang="en-US">
                <a:latin typeface="Fira Code" panose="020B0809050000020004" pitchFamily="49" charset="0"/>
              </a:rPr>
              <a:t>。 （官方：</a:t>
            </a:r>
            <a:r>
              <a:rPr lang="en-US" altLang="zh-CN">
                <a:latin typeface="Fira Code" panose="020B0809050000020004" pitchFamily="49" charset="0"/>
                <a:hlinkClick r:id="rId3"/>
              </a:rPr>
              <a:t>https://cn.vuejs.org/</a:t>
            </a:r>
            <a:r>
              <a:rPr lang="zh-CN" altLang="en-US">
                <a:latin typeface="Fira Code" panose="020B0809050000020004" pitchFamily="49" charset="0"/>
              </a:rPr>
              <a:t>）</a:t>
            </a:r>
          </a:p>
        </p:txBody>
      </p:sp>
      <p:sp>
        <p:nvSpPr>
          <p:cNvPr id="107" name="îś1ïḍê">
            <a:extLst>
              <a:ext uri="{FF2B5EF4-FFF2-40B4-BE49-F238E27FC236}">
                <a16:creationId xmlns:a16="http://schemas.microsoft.com/office/drawing/2014/main" id="{4A0B70B7-1B84-C1FF-1B48-CD4E3A01FAA3}"/>
              </a:ext>
            </a:extLst>
          </p:cNvPr>
          <p:cNvSpPr/>
          <p:nvPr/>
        </p:nvSpPr>
        <p:spPr bwMode="auto">
          <a:xfrm>
            <a:off x="7904818" y="5574126"/>
            <a:ext cx="1884363" cy="828675"/>
          </a:xfrm>
          <a:custGeom>
            <a:avLst/>
            <a:gdLst>
              <a:gd name="T0" fmla="*/ 289 w 1187"/>
              <a:gd name="T1" fmla="*/ 0 h 522"/>
              <a:gd name="T2" fmla="*/ 898 w 1187"/>
              <a:gd name="T3" fmla="*/ 0 h 522"/>
              <a:gd name="T4" fmla="*/ 1187 w 1187"/>
              <a:gd name="T5" fmla="*/ 522 h 522"/>
              <a:gd name="T6" fmla="*/ 0 w 1187"/>
              <a:gd name="T7" fmla="*/ 522 h 522"/>
              <a:gd name="T8" fmla="*/ 289 w 1187"/>
              <a:gd name="T9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522">
                <a:moveTo>
                  <a:pt x="289" y="0"/>
                </a:moveTo>
                <a:lnTo>
                  <a:pt x="898" y="0"/>
                </a:lnTo>
                <a:lnTo>
                  <a:pt x="1187" y="522"/>
                </a:lnTo>
                <a:lnTo>
                  <a:pt x="0" y="522"/>
                </a:lnTo>
                <a:lnTo>
                  <a:pt x="289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8" name="ïšļiḍe">
            <a:extLst>
              <a:ext uri="{FF2B5EF4-FFF2-40B4-BE49-F238E27FC236}">
                <a16:creationId xmlns:a16="http://schemas.microsoft.com/office/drawing/2014/main" id="{C9AEC9CA-E593-B266-F280-195A2F2A0154}"/>
              </a:ext>
            </a:extLst>
          </p:cNvPr>
          <p:cNvSpPr/>
          <p:nvPr/>
        </p:nvSpPr>
        <p:spPr bwMode="auto">
          <a:xfrm>
            <a:off x="6322081" y="2340389"/>
            <a:ext cx="5051425" cy="3443287"/>
          </a:xfrm>
          <a:custGeom>
            <a:avLst/>
            <a:gdLst>
              <a:gd name="T0" fmla="*/ 28 w 606"/>
              <a:gd name="T1" fmla="*/ 0 h 412"/>
              <a:gd name="T2" fmla="*/ 578 w 606"/>
              <a:gd name="T3" fmla="*/ 0 h 412"/>
              <a:gd name="T4" fmla="*/ 606 w 606"/>
              <a:gd name="T5" fmla="*/ 28 h 412"/>
              <a:gd name="T6" fmla="*/ 606 w 606"/>
              <a:gd name="T7" fmla="*/ 384 h 412"/>
              <a:gd name="T8" fmla="*/ 578 w 606"/>
              <a:gd name="T9" fmla="*/ 412 h 412"/>
              <a:gd name="T10" fmla="*/ 28 w 606"/>
              <a:gd name="T11" fmla="*/ 412 h 412"/>
              <a:gd name="T12" fmla="*/ 0 w 606"/>
              <a:gd name="T13" fmla="*/ 384 h 412"/>
              <a:gd name="T14" fmla="*/ 0 w 606"/>
              <a:gd name="T15" fmla="*/ 28 h 412"/>
              <a:gd name="T16" fmla="*/ 28 w 606"/>
              <a:gd name="T17" fmla="*/ 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6" h="412">
                <a:moveTo>
                  <a:pt x="28" y="0"/>
                </a:moveTo>
                <a:cubicBezTo>
                  <a:pt x="578" y="0"/>
                  <a:pt x="578" y="0"/>
                  <a:pt x="578" y="0"/>
                </a:cubicBezTo>
                <a:cubicBezTo>
                  <a:pt x="594" y="0"/>
                  <a:pt x="606" y="13"/>
                  <a:pt x="606" y="28"/>
                </a:cubicBezTo>
                <a:cubicBezTo>
                  <a:pt x="606" y="384"/>
                  <a:pt x="606" y="384"/>
                  <a:pt x="606" y="384"/>
                </a:cubicBezTo>
                <a:cubicBezTo>
                  <a:pt x="606" y="400"/>
                  <a:pt x="594" y="412"/>
                  <a:pt x="578" y="412"/>
                </a:cubicBezTo>
                <a:cubicBezTo>
                  <a:pt x="28" y="412"/>
                  <a:pt x="28" y="412"/>
                  <a:pt x="28" y="412"/>
                </a:cubicBezTo>
                <a:cubicBezTo>
                  <a:pt x="12" y="412"/>
                  <a:pt x="0" y="400"/>
                  <a:pt x="0" y="38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3"/>
                  <a:pt x="12" y="0"/>
                  <a:pt x="28" y="0"/>
                </a:cubicBezTo>
                <a:close/>
              </a:path>
            </a:pathLst>
          </a:custGeom>
          <a:solidFill>
            <a:srgbClr val="4674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9" name="îṩ1ïḋé">
            <a:extLst>
              <a:ext uri="{FF2B5EF4-FFF2-40B4-BE49-F238E27FC236}">
                <a16:creationId xmlns:a16="http://schemas.microsoft.com/office/drawing/2014/main" id="{7DB7F685-26A9-863A-6A02-55811991D72B}"/>
              </a:ext>
            </a:extLst>
          </p:cNvPr>
          <p:cNvSpPr/>
          <p:nvPr/>
        </p:nvSpPr>
        <p:spPr bwMode="auto">
          <a:xfrm>
            <a:off x="11056006" y="5550313"/>
            <a:ext cx="66675" cy="57150"/>
          </a:xfrm>
          <a:prstGeom prst="ellipse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0" name="iŝ1ide">
            <a:extLst>
              <a:ext uri="{FF2B5EF4-FFF2-40B4-BE49-F238E27FC236}">
                <a16:creationId xmlns:a16="http://schemas.microsoft.com/office/drawing/2014/main" id="{6B32E661-0D27-CB85-ECD0-D99BCC53F76F}"/>
              </a:ext>
            </a:extLst>
          </p:cNvPr>
          <p:cNvSpPr/>
          <p:nvPr/>
        </p:nvSpPr>
        <p:spPr bwMode="auto">
          <a:xfrm>
            <a:off x="10940118" y="5550313"/>
            <a:ext cx="58738" cy="57150"/>
          </a:xfrm>
          <a:prstGeom prst="ellipse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1" name="íSľïďe">
            <a:extLst>
              <a:ext uri="{FF2B5EF4-FFF2-40B4-BE49-F238E27FC236}">
                <a16:creationId xmlns:a16="http://schemas.microsoft.com/office/drawing/2014/main" id="{315F51A7-9599-8840-5ADE-C80167D56597}"/>
              </a:ext>
            </a:extLst>
          </p:cNvPr>
          <p:cNvSpPr/>
          <p:nvPr/>
        </p:nvSpPr>
        <p:spPr bwMode="auto">
          <a:xfrm>
            <a:off x="10822643" y="5550313"/>
            <a:ext cx="58738" cy="57150"/>
          </a:xfrm>
          <a:prstGeom prst="ellipse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2" name="ï$ḷïḓê">
            <a:extLst>
              <a:ext uri="{FF2B5EF4-FFF2-40B4-BE49-F238E27FC236}">
                <a16:creationId xmlns:a16="http://schemas.microsoft.com/office/drawing/2014/main" id="{0233C422-039B-CF0D-EF48-31AEEF571606}"/>
              </a:ext>
            </a:extLst>
          </p:cNvPr>
          <p:cNvSpPr/>
          <p:nvPr/>
        </p:nvSpPr>
        <p:spPr bwMode="auto">
          <a:xfrm>
            <a:off x="5922031" y="6151976"/>
            <a:ext cx="5851525" cy="250825"/>
          </a:xfrm>
          <a:custGeom>
            <a:avLst/>
            <a:gdLst>
              <a:gd name="T0" fmla="*/ 15 w 702"/>
              <a:gd name="T1" fmla="*/ 0 h 30"/>
              <a:gd name="T2" fmla="*/ 687 w 702"/>
              <a:gd name="T3" fmla="*/ 0 h 30"/>
              <a:gd name="T4" fmla="*/ 702 w 702"/>
              <a:gd name="T5" fmla="*/ 15 h 30"/>
              <a:gd name="T6" fmla="*/ 702 w 702"/>
              <a:gd name="T7" fmla="*/ 15 h 30"/>
              <a:gd name="T8" fmla="*/ 687 w 702"/>
              <a:gd name="T9" fmla="*/ 30 h 30"/>
              <a:gd name="T10" fmla="*/ 15 w 702"/>
              <a:gd name="T11" fmla="*/ 30 h 30"/>
              <a:gd name="T12" fmla="*/ 0 w 702"/>
              <a:gd name="T13" fmla="*/ 15 h 30"/>
              <a:gd name="T14" fmla="*/ 0 w 702"/>
              <a:gd name="T15" fmla="*/ 15 h 30"/>
              <a:gd name="T16" fmla="*/ 15 w 702"/>
              <a:gd name="T1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2" h="30">
                <a:moveTo>
                  <a:pt x="15" y="0"/>
                </a:moveTo>
                <a:cubicBezTo>
                  <a:pt x="687" y="0"/>
                  <a:pt x="687" y="0"/>
                  <a:pt x="687" y="0"/>
                </a:cubicBezTo>
                <a:cubicBezTo>
                  <a:pt x="695" y="0"/>
                  <a:pt x="702" y="7"/>
                  <a:pt x="702" y="15"/>
                </a:cubicBezTo>
                <a:cubicBezTo>
                  <a:pt x="702" y="15"/>
                  <a:pt x="702" y="15"/>
                  <a:pt x="702" y="15"/>
                </a:cubicBezTo>
                <a:cubicBezTo>
                  <a:pt x="702" y="24"/>
                  <a:pt x="695" y="30"/>
                  <a:pt x="687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7" y="30"/>
                  <a:pt x="0" y="24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7"/>
                  <a:pt x="7" y="0"/>
                  <a:pt x="15" y="0"/>
                </a:cubicBezTo>
                <a:close/>
              </a:path>
            </a:pathLst>
          </a:custGeom>
          <a:solidFill>
            <a:srgbClr val="4674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3" name="islíḋe">
            <a:extLst>
              <a:ext uri="{FF2B5EF4-FFF2-40B4-BE49-F238E27FC236}">
                <a16:creationId xmlns:a16="http://schemas.microsoft.com/office/drawing/2014/main" id="{87ECED0E-029F-F0C6-F1A4-F1F591DF8B55}"/>
              </a:ext>
            </a:extLst>
          </p:cNvPr>
          <p:cNvSpPr/>
          <p:nvPr/>
        </p:nvSpPr>
        <p:spPr bwMode="auto">
          <a:xfrm>
            <a:off x="5922031" y="6277388"/>
            <a:ext cx="5851525" cy="125412"/>
          </a:xfrm>
          <a:custGeom>
            <a:avLst/>
            <a:gdLst>
              <a:gd name="T0" fmla="*/ 702 w 702"/>
              <a:gd name="T1" fmla="*/ 0 h 15"/>
              <a:gd name="T2" fmla="*/ 687 w 702"/>
              <a:gd name="T3" fmla="*/ 15 h 15"/>
              <a:gd name="T4" fmla="*/ 15 w 702"/>
              <a:gd name="T5" fmla="*/ 15 h 15"/>
              <a:gd name="T6" fmla="*/ 0 w 702"/>
              <a:gd name="T7" fmla="*/ 0 h 15"/>
              <a:gd name="T8" fmla="*/ 702 w 702"/>
              <a:gd name="T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2" h="15">
                <a:moveTo>
                  <a:pt x="702" y="0"/>
                </a:moveTo>
                <a:cubicBezTo>
                  <a:pt x="702" y="9"/>
                  <a:pt x="695" y="15"/>
                  <a:pt x="687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7" y="15"/>
                  <a:pt x="0" y="9"/>
                  <a:pt x="0" y="0"/>
                </a:cubicBezTo>
                <a:lnTo>
                  <a:pt x="702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4" name="îṥļîdè">
            <a:extLst>
              <a:ext uri="{FF2B5EF4-FFF2-40B4-BE49-F238E27FC236}">
                <a16:creationId xmlns:a16="http://schemas.microsoft.com/office/drawing/2014/main" id="{7FF5DA83-C0B9-3952-36A7-80B8EB90FF20}"/>
              </a:ext>
            </a:extLst>
          </p:cNvPr>
          <p:cNvSpPr/>
          <p:nvPr/>
        </p:nvSpPr>
        <p:spPr bwMode="auto">
          <a:xfrm>
            <a:off x="6471306" y="2481676"/>
            <a:ext cx="4751388" cy="28844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5" name="îṡḻïḍê">
            <a:extLst>
              <a:ext uri="{FF2B5EF4-FFF2-40B4-BE49-F238E27FC236}">
                <a16:creationId xmlns:a16="http://schemas.microsoft.com/office/drawing/2014/main" id="{C644EC03-5A3E-25C4-E8D7-2949A470353B}"/>
              </a:ext>
            </a:extLst>
          </p:cNvPr>
          <p:cNvSpPr/>
          <p:nvPr/>
        </p:nvSpPr>
        <p:spPr bwMode="auto">
          <a:xfrm>
            <a:off x="6788806" y="2481676"/>
            <a:ext cx="4117975" cy="242887"/>
          </a:xfrm>
          <a:prstGeom prst="rect">
            <a:avLst/>
          </a:prstGeom>
          <a:solidFill>
            <a:srgbClr val="91BD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ea typeface="阿里巴巴普惠体" panose="00020600040101010101"/>
              </a:rPr>
              <a:t>欢迎来到淘淘商城</a:t>
            </a:r>
            <a:endParaRPr sz="1400">
              <a:solidFill>
                <a:schemeClr val="bg1"/>
              </a:solidFill>
              <a:ea typeface="阿里巴巴普惠体" panose="00020600040101010101"/>
            </a:endParaRPr>
          </a:p>
        </p:txBody>
      </p:sp>
      <p:sp>
        <p:nvSpPr>
          <p:cNvPr id="116" name="ïṩliḑè">
            <a:extLst>
              <a:ext uri="{FF2B5EF4-FFF2-40B4-BE49-F238E27FC236}">
                <a16:creationId xmlns:a16="http://schemas.microsoft.com/office/drawing/2014/main" id="{B1662E15-56F4-675F-3730-831B1C7E794E}"/>
              </a:ext>
            </a:extLst>
          </p:cNvPr>
          <p:cNvSpPr/>
          <p:nvPr/>
        </p:nvSpPr>
        <p:spPr bwMode="auto">
          <a:xfrm>
            <a:off x="7888943" y="2883314"/>
            <a:ext cx="1917700" cy="376237"/>
          </a:xfrm>
          <a:prstGeom prst="rect">
            <a:avLst/>
          </a:prstGeom>
          <a:solidFill>
            <a:srgbClr val="ED7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ea typeface="阿里巴巴普惠体" panose="00020600040101010101"/>
              </a:rPr>
              <a:t>双十一钜惠来袭</a:t>
            </a:r>
            <a:endParaRPr sz="1600">
              <a:solidFill>
                <a:schemeClr val="bg1"/>
              </a:solidFill>
              <a:ea typeface="阿里巴巴普惠体" panose="00020600040101010101"/>
            </a:endParaRPr>
          </a:p>
        </p:txBody>
      </p:sp>
      <p:sp>
        <p:nvSpPr>
          <p:cNvPr id="117" name="íSḻîḋe">
            <a:extLst>
              <a:ext uri="{FF2B5EF4-FFF2-40B4-BE49-F238E27FC236}">
                <a16:creationId xmlns:a16="http://schemas.microsoft.com/office/drawing/2014/main" id="{13957DEF-F92A-EB7A-07FA-0DB5C55E58B6}"/>
              </a:ext>
            </a:extLst>
          </p:cNvPr>
          <p:cNvSpPr/>
          <p:nvPr/>
        </p:nvSpPr>
        <p:spPr bwMode="auto">
          <a:xfrm>
            <a:off x="6788806" y="3710401"/>
            <a:ext cx="4117975" cy="10445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íṥḷiďe">
            <a:extLst>
              <a:ext uri="{FF2B5EF4-FFF2-40B4-BE49-F238E27FC236}">
                <a16:creationId xmlns:a16="http://schemas.microsoft.com/office/drawing/2014/main" id="{1A59399B-45A6-38CF-B5B0-4029D18C3CFD}"/>
              </a:ext>
            </a:extLst>
          </p:cNvPr>
          <p:cNvSpPr/>
          <p:nvPr/>
        </p:nvSpPr>
        <p:spPr bwMode="auto">
          <a:xfrm>
            <a:off x="7580968" y="3410364"/>
            <a:ext cx="2533650" cy="158750"/>
          </a:xfrm>
          <a:prstGeom prst="rect">
            <a:avLst/>
          </a:prstGeom>
          <a:solidFill>
            <a:srgbClr val="91BD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1100">
                <a:solidFill>
                  <a:schemeClr val="bg1"/>
                </a:solidFill>
              </a:rPr>
              <a:t>全场享受</a:t>
            </a:r>
            <a:r>
              <a:rPr lang="en-US" altLang="zh-CN" sz="1100">
                <a:solidFill>
                  <a:schemeClr val="bg1"/>
                </a:solidFill>
              </a:rPr>
              <a:t>5</a:t>
            </a:r>
            <a:r>
              <a:rPr lang="zh-CN" altLang="en-US" sz="1100">
                <a:solidFill>
                  <a:schemeClr val="bg1"/>
                </a:solidFill>
              </a:rPr>
              <a:t>折优惠</a:t>
            </a:r>
            <a:r>
              <a:rPr lang="en-US" altLang="zh-CN" sz="1100">
                <a:solidFill>
                  <a:schemeClr val="bg1"/>
                </a:solidFill>
              </a:rPr>
              <a:t>,</a:t>
            </a:r>
            <a:r>
              <a:rPr lang="zh-CN" altLang="en-US" sz="1100">
                <a:solidFill>
                  <a:schemeClr val="bg1"/>
                </a:solidFill>
              </a:rPr>
              <a:t>满</a:t>
            </a:r>
            <a:r>
              <a:rPr lang="en-US" altLang="zh-CN" sz="1100">
                <a:solidFill>
                  <a:schemeClr val="bg1"/>
                </a:solidFill>
              </a:rPr>
              <a:t>1</a:t>
            </a:r>
            <a:r>
              <a:rPr lang="zh-CN" altLang="en-US" sz="1100">
                <a:solidFill>
                  <a:schemeClr val="bg1"/>
                </a:solidFill>
              </a:rPr>
              <a:t>千再减</a:t>
            </a:r>
            <a:r>
              <a:rPr lang="en-US" altLang="zh-CN" sz="1100">
                <a:solidFill>
                  <a:schemeClr val="bg1"/>
                </a:solidFill>
              </a:rPr>
              <a:t>300</a:t>
            </a:r>
            <a:endParaRPr sz="1100">
              <a:solidFill>
                <a:schemeClr val="bg1"/>
              </a:solidFill>
            </a:endParaRPr>
          </a:p>
        </p:txBody>
      </p:sp>
      <p:sp>
        <p:nvSpPr>
          <p:cNvPr id="119" name="işľïḍé">
            <a:extLst>
              <a:ext uri="{FF2B5EF4-FFF2-40B4-BE49-F238E27FC236}">
                <a16:creationId xmlns:a16="http://schemas.microsoft.com/office/drawing/2014/main" id="{F139B5D6-DB1F-7F1E-2CDF-ED5FF8F6DB89}"/>
              </a:ext>
            </a:extLst>
          </p:cNvPr>
          <p:cNvSpPr/>
          <p:nvPr/>
        </p:nvSpPr>
        <p:spPr bwMode="auto">
          <a:xfrm>
            <a:off x="7038043" y="4964526"/>
            <a:ext cx="1033463" cy="40163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0" name="íŝḻïdé">
            <a:extLst>
              <a:ext uri="{FF2B5EF4-FFF2-40B4-BE49-F238E27FC236}">
                <a16:creationId xmlns:a16="http://schemas.microsoft.com/office/drawing/2014/main" id="{C852D803-D05A-E689-BA98-934E2C90B389}"/>
              </a:ext>
            </a:extLst>
          </p:cNvPr>
          <p:cNvSpPr/>
          <p:nvPr/>
        </p:nvSpPr>
        <p:spPr bwMode="auto">
          <a:xfrm>
            <a:off x="8330268" y="4964526"/>
            <a:ext cx="1033463" cy="40163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1" name="isḷïdè">
            <a:extLst>
              <a:ext uri="{FF2B5EF4-FFF2-40B4-BE49-F238E27FC236}">
                <a16:creationId xmlns:a16="http://schemas.microsoft.com/office/drawing/2014/main" id="{7C42BF21-8225-064F-27D7-8BF61D5F52F8}"/>
              </a:ext>
            </a:extLst>
          </p:cNvPr>
          <p:cNvSpPr/>
          <p:nvPr/>
        </p:nvSpPr>
        <p:spPr bwMode="auto">
          <a:xfrm>
            <a:off x="9622493" y="4964526"/>
            <a:ext cx="1033463" cy="401637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5" name="íšḻîḑê">
            <a:extLst>
              <a:ext uri="{FF2B5EF4-FFF2-40B4-BE49-F238E27FC236}">
                <a16:creationId xmlns:a16="http://schemas.microsoft.com/office/drawing/2014/main" id="{BCFB1E91-3473-5B3A-B433-4B8D8FD2075A}"/>
              </a:ext>
            </a:extLst>
          </p:cNvPr>
          <p:cNvSpPr/>
          <p:nvPr/>
        </p:nvSpPr>
        <p:spPr bwMode="auto">
          <a:xfrm>
            <a:off x="6363356" y="5089938"/>
            <a:ext cx="74613" cy="92075"/>
          </a:xfrm>
          <a:custGeom>
            <a:avLst/>
            <a:gdLst>
              <a:gd name="T0" fmla="*/ 37 w 47"/>
              <a:gd name="T1" fmla="*/ 58 h 58"/>
              <a:gd name="T2" fmla="*/ 0 w 47"/>
              <a:gd name="T3" fmla="*/ 42 h 58"/>
              <a:gd name="T4" fmla="*/ 47 w 47"/>
              <a:gd name="T5" fmla="*/ 0 h 58"/>
              <a:gd name="T6" fmla="*/ 37 w 47"/>
              <a:gd name="T7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" h="58">
                <a:moveTo>
                  <a:pt x="37" y="58"/>
                </a:moveTo>
                <a:lnTo>
                  <a:pt x="0" y="42"/>
                </a:lnTo>
                <a:lnTo>
                  <a:pt x="47" y="0"/>
                </a:lnTo>
                <a:lnTo>
                  <a:pt x="37" y="58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" name="!!矩形: 对角圆角 10">
            <a:extLst>
              <a:ext uri="{FF2B5EF4-FFF2-40B4-BE49-F238E27FC236}">
                <a16:creationId xmlns:a16="http://schemas.microsoft.com/office/drawing/2014/main" id="{4BC6FBB0-23E6-6EC5-5D1E-57C37ED1FA0C}"/>
              </a:ext>
            </a:extLst>
          </p:cNvPr>
          <p:cNvSpPr/>
          <p:nvPr/>
        </p:nvSpPr>
        <p:spPr>
          <a:xfrm>
            <a:off x="818494" y="2603119"/>
            <a:ext cx="4236761" cy="2397529"/>
          </a:xfrm>
          <a:prstGeom prst="round2DiagRect">
            <a:avLst>
              <a:gd name="adj1" fmla="val 6747"/>
              <a:gd name="adj2" fmla="val 0"/>
            </a:avLst>
          </a:prstGeom>
          <a:solidFill>
            <a:srgbClr val="FFF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mainPage:{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     title: 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欢迎来到淘淘商城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     preferential: 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双十一钜惠来袭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     advertisement: 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全场享受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5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折优惠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,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满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1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千再减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300"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     rotation_chart: 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"rc.png"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     products:[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         {},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         {}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     ]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}</a:t>
            </a: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7FFA43C7-93BF-874D-9938-05FDA62FF3D6}"/>
              </a:ext>
            </a:extLst>
          </p:cNvPr>
          <p:cNvSpPr/>
          <p:nvPr/>
        </p:nvSpPr>
        <p:spPr>
          <a:xfrm rot="2813526">
            <a:off x="5363349" y="3763530"/>
            <a:ext cx="714692" cy="620892"/>
          </a:xfrm>
          <a:custGeom>
            <a:avLst/>
            <a:gdLst>
              <a:gd name="connsiteX0" fmla="*/ 699465 w 865795"/>
              <a:gd name="connsiteY0" fmla="*/ 0 h 752163"/>
              <a:gd name="connsiteX1" fmla="*/ 865795 w 865795"/>
              <a:gd name="connsiteY1" fmla="*/ 188041 h 752163"/>
              <a:gd name="connsiteX2" fmla="*/ 771775 w 865795"/>
              <a:gd name="connsiteY2" fmla="*/ 188041 h 752163"/>
              <a:gd name="connsiteX3" fmla="*/ 735017 w 865795"/>
              <a:gd name="connsiteY3" fmla="*/ 304543 h 752163"/>
              <a:gd name="connsiteX4" fmla="*/ 734178 w 865795"/>
              <a:gd name="connsiteY4" fmla="*/ 306246 h 752163"/>
              <a:gd name="connsiteX5" fmla="*/ 733739 w 865795"/>
              <a:gd name="connsiteY5" fmla="*/ 307628 h 752163"/>
              <a:gd name="connsiteX6" fmla="*/ 719572 w 865795"/>
              <a:gd name="connsiteY6" fmla="*/ 335902 h 752163"/>
              <a:gd name="connsiteX7" fmla="*/ 682874 w 865795"/>
              <a:gd name="connsiteY7" fmla="*/ 410416 h 752163"/>
              <a:gd name="connsiteX8" fmla="*/ 680641 w 865795"/>
              <a:gd name="connsiteY8" fmla="*/ 413606 h 752163"/>
              <a:gd name="connsiteX9" fmla="*/ 679297 w 865795"/>
              <a:gd name="connsiteY9" fmla="*/ 416287 h 752163"/>
              <a:gd name="connsiteX10" fmla="*/ 657342 w 865795"/>
              <a:gd name="connsiteY10" fmla="*/ 446878 h 752163"/>
              <a:gd name="connsiteX11" fmla="*/ 617070 w 865795"/>
              <a:gd name="connsiteY11" fmla="*/ 504389 h 752163"/>
              <a:gd name="connsiteX12" fmla="*/ 613116 w 865795"/>
              <a:gd name="connsiteY12" fmla="*/ 508499 h 752163"/>
              <a:gd name="connsiteX13" fmla="*/ 610265 w 865795"/>
              <a:gd name="connsiteY13" fmla="*/ 512473 h 752163"/>
              <a:gd name="connsiteX14" fmla="*/ 581462 w 865795"/>
              <a:gd name="connsiteY14" fmla="*/ 541401 h 752163"/>
              <a:gd name="connsiteX15" fmla="*/ 539328 w 865795"/>
              <a:gd name="connsiteY15" fmla="*/ 585195 h 752163"/>
              <a:gd name="connsiteX16" fmla="*/ 533418 w 865795"/>
              <a:gd name="connsiteY16" fmla="*/ 589655 h 752163"/>
              <a:gd name="connsiteX17" fmla="*/ 528457 w 865795"/>
              <a:gd name="connsiteY17" fmla="*/ 594637 h 752163"/>
              <a:gd name="connsiteX18" fmla="*/ 494647 w 865795"/>
              <a:gd name="connsiteY18" fmla="*/ 618909 h 752163"/>
              <a:gd name="connsiteX19" fmla="*/ 451371 w 865795"/>
              <a:gd name="connsiteY19" fmla="*/ 651563 h 752163"/>
              <a:gd name="connsiteX20" fmla="*/ 443136 w 865795"/>
              <a:gd name="connsiteY20" fmla="*/ 655888 h 752163"/>
              <a:gd name="connsiteX21" fmla="*/ 435688 w 865795"/>
              <a:gd name="connsiteY21" fmla="*/ 661235 h 752163"/>
              <a:gd name="connsiteX22" fmla="*/ 399558 w 865795"/>
              <a:gd name="connsiteY22" fmla="*/ 678778 h 752163"/>
              <a:gd name="connsiteX23" fmla="*/ 354922 w 865795"/>
              <a:gd name="connsiteY23" fmla="*/ 702223 h 752163"/>
              <a:gd name="connsiteX24" fmla="*/ 343789 w 865795"/>
              <a:gd name="connsiteY24" fmla="*/ 705857 h 752163"/>
              <a:gd name="connsiteX25" fmla="*/ 333773 w 865795"/>
              <a:gd name="connsiteY25" fmla="*/ 710720 h 752163"/>
              <a:gd name="connsiteX26" fmla="*/ 297681 w 865795"/>
              <a:gd name="connsiteY26" fmla="*/ 720904 h 752163"/>
              <a:gd name="connsiteX27" fmla="*/ 251705 w 865795"/>
              <a:gd name="connsiteY27" fmla="*/ 735907 h 752163"/>
              <a:gd name="connsiteX28" fmla="*/ 237150 w 865795"/>
              <a:gd name="connsiteY28" fmla="*/ 737983 h 752163"/>
              <a:gd name="connsiteX29" fmla="*/ 224527 w 865795"/>
              <a:gd name="connsiteY29" fmla="*/ 741545 h 752163"/>
              <a:gd name="connsiteX30" fmla="*/ 189342 w 865795"/>
              <a:gd name="connsiteY30" fmla="*/ 744800 h 752163"/>
              <a:gd name="connsiteX31" fmla="*/ 143442 w 865795"/>
              <a:gd name="connsiteY31" fmla="*/ 751345 h 752163"/>
              <a:gd name="connsiteX32" fmla="*/ 127265 w 865795"/>
              <a:gd name="connsiteY32" fmla="*/ 750544 h 752163"/>
              <a:gd name="connsiteX33" fmla="*/ 109764 w 865795"/>
              <a:gd name="connsiteY33" fmla="*/ 752163 h 752163"/>
              <a:gd name="connsiteX34" fmla="*/ 109763 w 865795"/>
              <a:gd name="connsiteY34" fmla="*/ 752163 h 752163"/>
              <a:gd name="connsiteX35" fmla="*/ 24296 w 865795"/>
              <a:gd name="connsiteY35" fmla="*/ 745667 h 752163"/>
              <a:gd name="connsiteX36" fmla="*/ 22392 w 865795"/>
              <a:gd name="connsiteY36" fmla="*/ 745348 h 752163"/>
              <a:gd name="connsiteX37" fmla="*/ 24295 w 865795"/>
              <a:gd name="connsiteY37" fmla="*/ 745667 h 752163"/>
              <a:gd name="connsiteX38" fmla="*/ 24296 w 865795"/>
              <a:gd name="connsiteY38" fmla="*/ 745667 h 752163"/>
              <a:gd name="connsiteX39" fmla="*/ 39857 w 865795"/>
              <a:gd name="connsiteY39" fmla="*/ 748280 h 752163"/>
              <a:gd name="connsiteX40" fmla="*/ 109763 w 865795"/>
              <a:gd name="connsiteY40" fmla="*/ 752163 h 752163"/>
              <a:gd name="connsiteX41" fmla="*/ 0 w 865795"/>
              <a:gd name="connsiteY41" fmla="*/ 752163 h 752163"/>
              <a:gd name="connsiteX42" fmla="*/ 0 w 865795"/>
              <a:gd name="connsiteY42" fmla="*/ 741589 h 752163"/>
              <a:gd name="connsiteX43" fmla="*/ 17680 w 865795"/>
              <a:gd name="connsiteY43" fmla="*/ 744557 h 752163"/>
              <a:gd name="connsiteX44" fmla="*/ 116098 w 865795"/>
              <a:gd name="connsiteY44" fmla="*/ 721155 h 752163"/>
              <a:gd name="connsiteX45" fmla="*/ 205132 w 865795"/>
              <a:gd name="connsiteY45" fmla="*/ 684055 h 752163"/>
              <a:gd name="connsiteX46" fmla="*/ 232451 w 865795"/>
              <a:gd name="connsiteY46" fmla="*/ 668333 h 752163"/>
              <a:gd name="connsiteX47" fmla="*/ 287926 w 865795"/>
              <a:gd name="connsiteY47" fmla="*/ 634243 h 752163"/>
              <a:gd name="connsiteX48" fmla="*/ 317556 w 865795"/>
              <a:gd name="connsiteY48" fmla="*/ 611468 h 752163"/>
              <a:gd name="connsiteX49" fmla="*/ 363536 w 865795"/>
              <a:gd name="connsiteY49" fmla="*/ 572587 h 752163"/>
              <a:gd name="connsiteX50" fmla="*/ 391497 w 865795"/>
              <a:gd name="connsiteY50" fmla="*/ 544663 h 752163"/>
              <a:gd name="connsiteX51" fmla="*/ 431050 w 865795"/>
              <a:gd name="connsiteY51" fmla="*/ 499795 h 752163"/>
              <a:gd name="connsiteX52" fmla="*/ 455623 w 865795"/>
              <a:gd name="connsiteY52" fmla="*/ 468113 h 752163"/>
              <a:gd name="connsiteX53" fmla="*/ 489661 w 865795"/>
              <a:gd name="connsiteY53" fmla="*/ 416120 h 752163"/>
              <a:gd name="connsiteX54" fmla="*/ 509571 w 865795"/>
              <a:gd name="connsiteY54" fmla="*/ 382567 h 752163"/>
              <a:gd name="connsiteX55" fmla="*/ 522719 w 865795"/>
              <a:gd name="connsiteY55" fmla="*/ 354566 h 752163"/>
              <a:gd name="connsiteX56" fmla="*/ 583727 w 865795"/>
              <a:gd name="connsiteY56" fmla="*/ 188064 h 752163"/>
              <a:gd name="connsiteX57" fmla="*/ 583734 w 865795"/>
              <a:gd name="connsiteY57" fmla="*/ 188041 h 752163"/>
              <a:gd name="connsiteX58" fmla="*/ 489713 w 865795"/>
              <a:gd name="connsiteY58" fmla="*/ 188041 h 752163"/>
              <a:gd name="connsiteX59" fmla="*/ 699465 w 865795"/>
              <a:gd name="connsiteY59" fmla="*/ 0 h 752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865795" h="752163">
                <a:moveTo>
                  <a:pt x="699465" y="0"/>
                </a:moveTo>
                <a:lnTo>
                  <a:pt x="865795" y="188041"/>
                </a:lnTo>
                <a:lnTo>
                  <a:pt x="771775" y="188041"/>
                </a:lnTo>
                <a:cubicBezTo>
                  <a:pt x="762278" y="228506"/>
                  <a:pt x="749929" y="267410"/>
                  <a:pt x="735017" y="304543"/>
                </a:cubicBezTo>
                <a:lnTo>
                  <a:pt x="734178" y="306246"/>
                </a:lnTo>
                <a:lnTo>
                  <a:pt x="733739" y="307628"/>
                </a:lnTo>
                <a:lnTo>
                  <a:pt x="719572" y="335902"/>
                </a:lnTo>
                <a:lnTo>
                  <a:pt x="682874" y="410416"/>
                </a:lnTo>
                <a:lnTo>
                  <a:pt x="680641" y="413606"/>
                </a:lnTo>
                <a:lnTo>
                  <a:pt x="679297" y="416287"/>
                </a:lnTo>
                <a:lnTo>
                  <a:pt x="657342" y="446878"/>
                </a:lnTo>
                <a:lnTo>
                  <a:pt x="617070" y="504389"/>
                </a:lnTo>
                <a:lnTo>
                  <a:pt x="613116" y="508499"/>
                </a:lnTo>
                <a:lnTo>
                  <a:pt x="610265" y="512473"/>
                </a:lnTo>
                <a:lnTo>
                  <a:pt x="581462" y="541401"/>
                </a:lnTo>
                <a:lnTo>
                  <a:pt x="539328" y="585195"/>
                </a:lnTo>
                <a:lnTo>
                  <a:pt x="533418" y="589655"/>
                </a:lnTo>
                <a:lnTo>
                  <a:pt x="528457" y="594637"/>
                </a:lnTo>
                <a:lnTo>
                  <a:pt x="494647" y="618909"/>
                </a:lnTo>
                <a:lnTo>
                  <a:pt x="451371" y="651563"/>
                </a:lnTo>
                <a:lnTo>
                  <a:pt x="443136" y="655888"/>
                </a:lnTo>
                <a:lnTo>
                  <a:pt x="435688" y="661235"/>
                </a:lnTo>
                <a:lnTo>
                  <a:pt x="399558" y="678778"/>
                </a:lnTo>
                <a:lnTo>
                  <a:pt x="354922" y="702223"/>
                </a:lnTo>
                <a:lnTo>
                  <a:pt x="343789" y="705857"/>
                </a:lnTo>
                <a:lnTo>
                  <a:pt x="333773" y="710720"/>
                </a:lnTo>
                <a:lnTo>
                  <a:pt x="297681" y="720904"/>
                </a:lnTo>
                <a:lnTo>
                  <a:pt x="251705" y="735907"/>
                </a:lnTo>
                <a:lnTo>
                  <a:pt x="237150" y="737983"/>
                </a:lnTo>
                <a:lnTo>
                  <a:pt x="224527" y="741545"/>
                </a:lnTo>
                <a:lnTo>
                  <a:pt x="189342" y="744800"/>
                </a:lnTo>
                <a:lnTo>
                  <a:pt x="143442" y="751345"/>
                </a:lnTo>
                <a:lnTo>
                  <a:pt x="127265" y="750544"/>
                </a:lnTo>
                <a:lnTo>
                  <a:pt x="109764" y="752163"/>
                </a:lnTo>
                <a:lnTo>
                  <a:pt x="109763" y="752163"/>
                </a:lnTo>
                <a:lnTo>
                  <a:pt x="24296" y="745667"/>
                </a:lnTo>
                <a:lnTo>
                  <a:pt x="22392" y="745348"/>
                </a:lnTo>
                <a:lnTo>
                  <a:pt x="24295" y="745667"/>
                </a:lnTo>
                <a:lnTo>
                  <a:pt x="24296" y="745667"/>
                </a:lnTo>
                <a:lnTo>
                  <a:pt x="39857" y="748280"/>
                </a:lnTo>
                <a:cubicBezTo>
                  <a:pt x="62841" y="750848"/>
                  <a:pt x="86163" y="752163"/>
                  <a:pt x="109763" y="752163"/>
                </a:cubicBezTo>
                <a:lnTo>
                  <a:pt x="0" y="752163"/>
                </a:lnTo>
                <a:lnTo>
                  <a:pt x="0" y="741589"/>
                </a:lnTo>
                <a:lnTo>
                  <a:pt x="17680" y="744557"/>
                </a:lnTo>
                <a:lnTo>
                  <a:pt x="116098" y="721155"/>
                </a:lnTo>
                <a:lnTo>
                  <a:pt x="205132" y="684055"/>
                </a:lnTo>
                <a:lnTo>
                  <a:pt x="232451" y="668333"/>
                </a:lnTo>
                <a:lnTo>
                  <a:pt x="287926" y="634243"/>
                </a:lnTo>
                <a:lnTo>
                  <a:pt x="317556" y="611468"/>
                </a:lnTo>
                <a:lnTo>
                  <a:pt x="363536" y="572587"/>
                </a:lnTo>
                <a:lnTo>
                  <a:pt x="391497" y="544663"/>
                </a:lnTo>
                <a:lnTo>
                  <a:pt x="431050" y="499795"/>
                </a:lnTo>
                <a:lnTo>
                  <a:pt x="455623" y="468113"/>
                </a:lnTo>
                <a:lnTo>
                  <a:pt x="489661" y="416120"/>
                </a:lnTo>
                <a:lnTo>
                  <a:pt x="509571" y="382567"/>
                </a:lnTo>
                <a:lnTo>
                  <a:pt x="522719" y="354566"/>
                </a:lnTo>
                <a:lnTo>
                  <a:pt x="583727" y="188064"/>
                </a:lnTo>
                <a:lnTo>
                  <a:pt x="583734" y="188041"/>
                </a:lnTo>
                <a:lnTo>
                  <a:pt x="489713" y="188041"/>
                </a:lnTo>
                <a:lnTo>
                  <a:pt x="699465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47352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删除文章分类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8FA2C78-7AB1-51A9-5934-3C0D122C0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07" y="1647363"/>
            <a:ext cx="10160433" cy="4847131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39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文章列表查询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8C732A1-A20A-5BD1-CC54-6B92C7A5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53" y="1519422"/>
            <a:ext cx="10316527" cy="4954541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3433F7E5-C73D-B7E6-6442-788D40FEB6AE}"/>
              </a:ext>
            </a:extLst>
          </p:cNvPr>
          <p:cNvSpPr/>
          <p:nvPr/>
        </p:nvSpPr>
        <p:spPr>
          <a:xfrm>
            <a:off x="2702560" y="2540000"/>
            <a:ext cx="4409440" cy="45720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7E9642B-79F1-03FA-34AB-1964E9ECC502}"/>
              </a:ext>
            </a:extLst>
          </p:cNvPr>
          <p:cNvSpPr/>
          <p:nvPr/>
        </p:nvSpPr>
        <p:spPr>
          <a:xfrm>
            <a:off x="2702560" y="3057190"/>
            <a:ext cx="8503920" cy="2490170"/>
          </a:xfrm>
          <a:prstGeom prst="roundRect">
            <a:avLst>
              <a:gd name="adj" fmla="val 5651"/>
            </a:avLst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9F85888-3FEE-CECF-49E6-826CDD47FCDB}"/>
              </a:ext>
            </a:extLst>
          </p:cNvPr>
          <p:cNvSpPr/>
          <p:nvPr/>
        </p:nvSpPr>
        <p:spPr>
          <a:xfrm>
            <a:off x="7858600" y="5607350"/>
            <a:ext cx="3347880" cy="33625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4B4052-AB01-02A8-A033-839B26E9DC0F}"/>
              </a:ext>
            </a:extLst>
          </p:cNvPr>
          <p:cNvSpPr/>
          <p:nvPr/>
        </p:nvSpPr>
        <p:spPr>
          <a:xfrm>
            <a:off x="3249098" y="2130587"/>
            <a:ext cx="704193" cy="33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/>
                <a:cs typeface="+mn-cs"/>
              </a:rPr>
              <a:t>数据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56112E-06B1-4EE1-7B24-2DB2457E2CCA}"/>
              </a:ext>
            </a:extLst>
          </p:cNvPr>
          <p:cNvSpPr/>
          <p:nvPr/>
        </p:nvSpPr>
        <p:spPr>
          <a:xfrm>
            <a:off x="8556646" y="2659363"/>
            <a:ext cx="704193" cy="33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/>
                <a:cs typeface="+mn-cs"/>
              </a:rPr>
              <a:t>数据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9CC1A6-9844-70E5-DB8D-49A01938AEA8}"/>
              </a:ext>
            </a:extLst>
          </p:cNvPr>
          <p:cNvSpPr/>
          <p:nvPr/>
        </p:nvSpPr>
        <p:spPr>
          <a:xfrm>
            <a:off x="7112000" y="5599673"/>
            <a:ext cx="704193" cy="33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/>
                <a:cs typeface="+mn-cs"/>
              </a:rPr>
              <a:t>数据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F2FC845-0908-706E-4D6B-B28BFA6B0309}"/>
              </a:ext>
            </a:extLst>
          </p:cNvPr>
          <p:cNvSpPr/>
          <p:nvPr/>
        </p:nvSpPr>
        <p:spPr>
          <a:xfrm>
            <a:off x="7193280" y="2540000"/>
            <a:ext cx="1178560" cy="455694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53FDBCE-BF6A-E73C-BF93-5B9EB98C11C7}"/>
              </a:ext>
            </a:extLst>
          </p:cNvPr>
          <p:cNvSpPr/>
          <p:nvPr/>
        </p:nvSpPr>
        <p:spPr>
          <a:xfrm>
            <a:off x="7193280" y="2130586"/>
            <a:ext cx="704193" cy="33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事件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EE2729-994E-0EBE-B561-E229B6B8146D}"/>
              </a:ext>
            </a:extLst>
          </p:cNvPr>
          <p:cNvSpPr/>
          <p:nvPr/>
        </p:nvSpPr>
        <p:spPr>
          <a:xfrm>
            <a:off x="10495280" y="5969467"/>
            <a:ext cx="704193" cy="33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事件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5582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8" grpId="0" animBg="1"/>
      <p:bldP spid="10" grpId="0" animBg="1"/>
      <p:bldP spid="13" grpId="0" animBg="1"/>
      <p:bldP spid="1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添加文章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E674837-0E28-E890-D465-A83B422C8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76" y="1651502"/>
            <a:ext cx="9829684" cy="4715177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1069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顶部导航栏信息显示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47BE8F-9DC8-19BA-6D88-44CAD84F7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399" y="1607949"/>
            <a:ext cx="10028605" cy="4792851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B7BD0ADB-1470-2CC9-CB61-134D4CF61D65}"/>
              </a:ext>
            </a:extLst>
          </p:cNvPr>
          <p:cNvSpPr/>
          <p:nvPr/>
        </p:nvSpPr>
        <p:spPr>
          <a:xfrm>
            <a:off x="2489200" y="1607949"/>
            <a:ext cx="8636000" cy="444371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228EC76-E90F-ED7A-BB5B-6391EB3B0622}"/>
              </a:ext>
            </a:extLst>
          </p:cNvPr>
          <p:cNvSpPr/>
          <p:nvPr/>
        </p:nvSpPr>
        <p:spPr>
          <a:xfrm>
            <a:off x="1219200" y="3429001"/>
            <a:ext cx="1168400" cy="125476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006F05B-67B7-3E4E-FFC3-ABF138922B18}"/>
              </a:ext>
            </a:extLst>
          </p:cNvPr>
          <p:cNvSpPr/>
          <p:nvPr/>
        </p:nvSpPr>
        <p:spPr>
          <a:xfrm>
            <a:off x="2600960" y="5317288"/>
            <a:ext cx="1676400" cy="53848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定义</a:t>
            </a:r>
            <a:r>
              <a:rPr lang="en-US" altLang="zh-CN"/>
              <a:t>Store</a:t>
            </a:r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CB2F0CC-BDFB-4D12-250E-7252ECDC6937}"/>
              </a:ext>
            </a:extLst>
          </p:cNvPr>
          <p:cNvSpPr/>
          <p:nvPr/>
        </p:nvSpPr>
        <p:spPr>
          <a:xfrm>
            <a:off x="4673600" y="5317288"/>
            <a:ext cx="1676400" cy="53848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接口函数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6B3E9C7-8129-802A-EE89-2D857A2AA0F7}"/>
              </a:ext>
            </a:extLst>
          </p:cNvPr>
          <p:cNvSpPr/>
          <p:nvPr/>
        </p:nvSpPr>
        <p:spPr>
          <a:xfrm>
            <a:off x="6746240" y="5317288"/>
            <a:ext cx="2388524" cy="53848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接口调用</a:t>
            </a:r>
            <a:r>
              <a:rPr lang="en-US" altLang="zh-CN"/>
              <a:t>(Layout.vue)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2793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下拉菜单功能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A7544C6-6665-4989-C665-E7BE4B449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001" y="1692308"/>
            <a:ext cx="10312679" cy="4495132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DDE4DBB6-12A5-DCD0-5453-DA68CE695F9C}"/>
              </a:ext>
            </a:extLst>
          </p:cNvPr>
          <p:cNvSpPr/>
          <p:nvPr/>
        </p:nvSpPr>
        <p:spPr>
          <a:xfrm>
            <a:off x="10708640" y="2164080"/>
            <a:ext cx="609600" cy="619760"/>
          </a:xfrm>
          <a:prstGeom prst="roundRect">
            <a:avLst>
              <a:gd name="adj" fmla="val 8334"/>
            </a:avLst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07D97BB-EE74-6B77-C5F7-7FA8BD15E393}"/>
              </a:ext>
            </a:extLst>
          </p:cNvPr>
          <p:cNvSpPr/>
          <p:nvPr/>
        </p:nvSpPr>
        <p:spPr>
          <a:xfrm>
            <a:off x="10708640" y="2829560"/>
            <a:ext cx="609600" cy="147486"/>
          </a:xfrm>
          <a:prstGeom prst="roundRect">
            <a:avLst>
              <a:gd name="adj" fmla="val 8334"/>
            </a:avLst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1FC7CD-A364-B8D1-8CC8-F5A9A2E02ADC}"/>
              </a:ext>
            </a:extLst>
          </p:cNvPr>
          <p:cNvSpPr txBox="1"/>
          <p:nvPr/>
        </p:nvSpPr>
        <p:spPr>
          <a:xfrm>
            <a:off x="10113605" y="223528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C00000"/>
                </a:solidFill>
                <a:latin typeface="阿里巴巴普惠体"/>
              </a:rPr>
              <a:t>路由</a:t>
            </a:r>
            <a:endParaRPr lang="zh-CN" altLang="en-US" sz="1600" dirty="0">
              <a:solidFill>
                <a:srgbClr val="C00000"/>
              </a:solidFill>
              <a:latin typeface="阿里巴巴普惠体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502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基本资料修改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5BBE02-3C6B-631B-D1E4-18FE6B5E7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60" y="1560062"/>
            <a:ext cx="10606093" cy="4668018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7E53DD-A310-B7A4-4D6F-48718A01FD00}"/>
              </a:ext>
            </a:extLst>
          </p:cNvPr>
          <p:cNvSpPr/>
          <p:nvPr/>
        </p:nvSpPr>
        <p:spPr>
          <a:xfrm>
            <a:off x="2580640" y="2509520"/>
            <a:ext cx="4490720" cy="1391920"/>
          </a:xfrm>
          <a:prstGeom prst="roundRect">
            <a:avLst>
              <a:gd name="adj" fmla="val 5718"/>
            </a:avLst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A85F96-7BDD-2DE8-22F7-5C7065972ABB}"/>
              </a:ext>
            </a:extLst>
          </p:cNvPr>
          <p:cNvSpPr/>
          <p:nvPr/>
        </p:nvSpPr>
        <p:spPr>
          <a:xfrm>
            <a:off x="5501464" y="2106625"/>
            <a:ext cx="704193" cy="33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/>
                <a:cs typeface="+mn-cs"/>
              </a:rPr>
              <a:t>数据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601D350-1BB1-9FD6-B4F5-C8C61DB0172C}"/>
              </a:ext>
            </a:extLst>
          </p:cNvPr>
          <p:cNvSpPr/>
          <p:nvPr/>
        </p:nvSpPr>
        <p:spPr>
          <a:xfrm>
            <a:off x="3970457" y="4151935"/>
            <a:ext cx="704193" cy="33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/>
                <a:cs typeface="+mn-cs"/>
              </a:rPr>
              <a:t>事件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A08991-62C3-100B-4002-FF67E98CC136}"/>
              </a:ext>
            </a:extLst>
          </p:cNvPr>
          <p:cNvSpPr/>
          <p:nvPr/>
        </p:nvSpPr>
        <p:spPr>
          <a:xfrm>
            <a:off x="6344744" y="2108378"/>
            <a:ext cx="704193" cy="33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/>
              </a:rPr>
              <a:t>校验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6FFC711-73AF-16F6-5FD5-5AF562596BB5}"/>
              </a:ext>
            </a:extLst>
          </p:cNvPr>
          <p:cNvSpPr/>
          <p:nvPr/>
        </p:nvSpPr>
        <p:spPr>
          <a:xfrm>
            <a:off x="7217325" y="2106624"/>
            <a:ext cx="704193" cy="33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/>
              </a:rPr>
              <a:t>回显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/>
              <a:cs typeface="+mn-cs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10307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用户头像修改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7D6E06-AA88-DA45-C3CB-29E774DE1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1519422"/>
            <a:ext cx="10444800" cy="4625004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55745E2-EAC0-56A8-3852-137272CDE465}"/>
              </a:ext>
            </a:extLst>
          </p:cNvPr>
          <p:cNvSpPr/>
          <p:nvPr/>
        </p:nvSpPr>
        <p:spPr>
          <a:xfrm>
            <a:off x="4820743" y="3092669"/>
            <a:ext cx="801844" cy="33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noProof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/>
              </a:rPr>
              <a:t>头像回显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A489683-C0E4-D07E-8097-8BD7EEB75AAB}"/>
              </a:ext>
            </a:extLst>
          </p:cNvPr>
          <p:cNvSpPr/>
          <p:nvPr/>
        </p:nvSpPr>
        <p:spPr>
          <a:xfrm>
            <a:off x="4839825" y="3602398"/>
            <a:ext cx="801844" cy="33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noProof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/>
              </a:rPr>
              <a:t>图片上传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5F5A786-E252-09AE-BDCB-6439663886CB}"/>
              </a:ext>
            </a:extLst>
          </p:cNvPr>
          <p:cNvSpPr/>
          <p:nvPr/>
        </p:nvSpPr>
        <p:spPr>
          <a:xfrm>
            <a:off x="4839825" y="4125547"/>
            <a:ext cx="801844" cy="33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阿里巴巴普惠体" panose="00020600040101010101"/>
              </a:rPr>
              <a:t>头像修改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22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C7578A-5E49-EB2C-C349-46BFE0D8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Vue ?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31C8831-55FB-274A-FF61-86F7DDBFD2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Vue </a:t>
            </a:r>
            <a:r>
              <a:rPr lang="zh-CN" altLang="en-US">
                <a:latin typeface="Fira Code" panose="020B0809050000020004" pitchFamily="49" charset="0"/>
              </a:rPr>
              <a:t>是一款用于</a:t>
            </a:r>
            <a:r>
              <a:rPr lang="zh-CN" altLang="en-US" b="1">
                <a:solidFill>
                  <a:srgbClr val="C00000"/>
                </a:solidFill>
                <a:latin typeface="Fira Code" panose="020B0809050000020004" pitchFamily="49" charset="0"/>
              </a:rPr>
              <a:t>构建用户界面</a:t>
            </a:r>
            <a:r>
              <a:rPr lang="zh-CN" altLang="en-US">
                <a:latin typeface="Fira Code" panose="020B0809050000020004" pitchFamily="49" charset="0"/>
              </a:rPr>
              <a:t>的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渐进式</a:t>
            </a:r>
            <a:r>
              <a:rPr lang="zh-CN" altLang="en-US">
                <a:latin typeface="Fira Code" panose="020B0809050000020004" pitchFamily="49" charset="0"/>
              </a:rPr>
              <a:t>的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JavaScript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框架</a:t>
            </a:r>
            <a:r>
              <a:rPr lang="zh-CN" altLang="en-US">
                <a:latin typeface="Fira Code" panose="020B0809050000020004" pitchFamily="49" charset="0"/>
              </a:rPr>
              <a:t>。 （官方：</a:t>
            </a:r>
            <a:r>
              <a:rPr lang="en-US" altLang="zh-CN">
                <a:latin typeface="Fira Code" panose="020B0809050000020004" pitchFamily="49" charset="0"/>
                <a:hlinkClick r:id="rId2"/>
              </a:rPr>
              <a:t>https://cn.vuejs.org/</a:t>
            </a:r>
            <a:r>
              <a:rPr lang="zh-CN" altLang="en-US">
                <a:latin typeface="Fira Code" panose="020B0809050000020004" pitchFamily="49" charset="0"/>
              </a:rPr>
              <a:t>）</a:t>
            </a: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9FE227B0-D28E-7965-8A66-F6864EE3F7F3}"/>
              </a:ext>
            </a:extLst>
          </p:cNvPr>
          <p:cNvSpPr/>
          <p:nvPr/>
        </p:nvSpPr>
        <p:spPr>
          <a:xfrm>
            <a:off x="7364486" y="4870035"/>
            <a:ext cx="1904" cy="319"/>
          </a:xfrm>
          <a:custGeom>
            <a:avLst/>
            <a:gdLst>
              <a:gd name="connsiteX0" fmla="*/ 0 w 1904"/>
              <a:gd name="connsiteY0" fmla="*/ 0 h 319"/>
              <a:gd name="connsiteX1" fmla="*/ 1904 w 1904"/>
              <a:gd name="connsiteY1" fmla="*/ 319 h 319"/>
              <a:gd name="connsiteX2" fmla="*/ 1903 w 1904"/>
              <a:gd name="connsiteY2" fmla="*/ 319 h 319"/>
              <a:gd name="connsiteX3" fmla="*/ 0 w 1904"/>
              <a:gd name="connsiteY3" fmla="*/ 0 h 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4" h="319">
                <a:moveTo>
                  <a:pt x="0" y="0"/>
                </a:moveTo>
                <a:lnTo>
                  <a:pt x="1904" y="319"/>
                </a:lnTo>
                <a:lnTo>
                  <a:pt x="1903" y="31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A272687-0908-3EEC-0003-CC373E22F02E}"/>
              </a:ext>
            </a:extLst>
          </p:cNvPr>
          <p:cNvSpPr/>
          <p:nvPr/>
        </p:nvSpPr>
        <p:spPr>
          <a:xfrm>
            <a:off x="7366391" y="4870354"/>
            <a:ext cx="85467" cy="6496"/>
          </a:xfrm>
          <a:custGeom>
            <a:avLst/>
            <a:gdLst>
              <a:gd name="connsiteX0" fmla="*/ 0 w 85467"/>
              <a:gd name="connsiteY0" fmla="*/ 0 h 6496"/>
              <a:gd name="connsiteX1" fmla="*/ 85467 w 85467"/>
              <a:gd name="connsiteY1" fmla="*/ 6496 h 6496"/>
              <a:gd name="connsiteX2" fmla="*/ 15561 w 85467"/>
              <a:gd name="connsiteY2" fmla="*/ 2613 h 6496"/>
              <a:gd name="connsiteX3" fmla="*/ 0 w 85467"/>
              <a:gd name="connsiteY3" fmla="*/ 0 h 6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467" h="6496">
                <a:moveTo>
                  <a:pt x="0" y="0"/>
                </a:moveTo>
                <a:lnTo>
                  <a:pt x="85467" y="6496"/>
                </a:lnTo>
                <a:cubicBezTo>
                  <a:pt x="61867" y="6496"/>
                  <a:pt x="38545" y="5181"/>
                  <a:pt x="15561" y="261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7044F8C-CFD9-6B5F-1F4F-EF914C0E25AF}"/>
              </a:ext>
            </a:extLst>
          </p:cNvPr>
          <p:cNvGrpSpPr/>
          <p:nvPr/>
        </p:nvGrpSpPr>
        <p:grpSpPr>
          <a:xfrm>
            <a:off x="1091186" y="2777153"/>
            <a:ext cx="8408893" cy="2698377"/>
            <a:chOff x="779929" y="2608729"/>
            <a:chExt cx="8408893" cy="2698377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1EADE4F-D9D9-67E9-6377-CD145AF30908}"/>
                </a:ext>
              </a:extLst>
            </p:cNvPr>
            <p:cNvSpPr/>
            <p:nvPr/>
          </p:nvSpPr>
          <p:spPr>
            <a:xfrm>
              <a:off x="779929" y="2608729"/>
              <a:ext cx="8408893" cy="2698377"/>
            </a:xfrm>
            <a:prstGeom prst="ellipse">
              <a:avLst/>
            </a:prstGeom>
            <a:solidFill>
              <a:srgbClr val="8778FE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DD08E30-CA4E-B3DA-6E77-273387512C6A}"/>
                </a:ext>
              </a:extLst>
            </p:cNvPr>
            <p:cNvSpPr txBox="1"/>
            <p:nvPr/>
          </p:nvSpPr>
          <p:spPr>
            <a:xfrm>
              <a:off x="8160462" y="3804148"/>
              <a:ext cx="931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构建工具</a:t>
              </a:r>
              <a:endPara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A50E556-6FA5-CEDC-BC57-54D149F2430F}"/>
              </a:ext>
            </a:extLst>
          </p:cNvPr>
          <p:cNvGrpSpPr/>
          <p:nvPr/>
        </p:nvGrpSpPr>
        <p:grpSpPr>
          <a:xfrm>
            <a:off x="1378057" y="2912419"/>
            <a:ext cx="6920754" cy="2427843"/>
            <a:chOff x="1066800" y="2743995"/>
            <a:chExt cx="6920754" cy="2427843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DAF63BF-117B-125E-5C9E-5A5C61CAD78B}"/>
                </a:ext>
              </a:extLst>
            </p:cNvPr>
            <p:cNvSpPr/>
            <p:nvPr/>
          </p:nvSpPr>
          <p:spPr>
            <a:xfrm>
              <a:off x="1066800" y="2743995"/>
              <a:ext cx="6920754" cy="2427843"/>
            </a:xfrm>
            <a:prstGeom prst="ellipse">
              <a:avLst/>
            </a:prstGeom>
            <a:solidFill>
              <a:srgbClr val="FFD14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5E46411-D661-8346-606B-AE8F97208771}"/>
                </a:ext>
              </a:extLst>
            </p:cNvPr>
            <p:cNvSpPr txBox="1"/>
            <p:nvPr/>
          </p:nvSpPr>
          <p:spPr>
            <a:xfrm>
              <a:off x="6907867" y="3804024"/>
              <a:ext cx="931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状态管理</a:t>
              </a:r>
              <a:endPara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8324FDA-D6DB-CA63-A287-F9F8BF15F8DD}"/>
              </a:ext>
            </a:extLst>
          </p:cNvPr>
          <p:cNvGrpSpPr/>
          <p:nvPr/>
        </p:nvGrpSpPr>
        <p:grpSpPr>
          <a:xfrm>
            <a:off x="1638034" y="3064024"/>
            <a:ext cx="5432612" cy="2133600"/>
            <a:chOff x="1326777" y="2895600"/>
            <a:chExt cx="5432612" cy="2133600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44F5BB5-BDB6-BA61-BD8A-78DC59AD4541}"/>
                </a:ext>
              </a:extLst>
            </p:cNvPr>
            <p:cNvSpPr/>
            <p:nvPr/>
          </p:nvSpPr>
          <p:spPr>
            <a:xfrm>
              <a:off x="1326777" y="2895600"/>
              <a:ext cx="5432612" cy="2133600"/>
            </a:xfrm>
            <a:prstGeom prst="ellipse">
              <a:avLst/>
            </a:prstGeom>
            <a:solidFill>
              <a:srgbClr val="57C17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99D1A23-1AA4-3761-6141-C76D246160A5}"/>
                </a:ext>
              </a:extLst>
            </p:cNvPr>
            <p:cNvSpPr txBox="1"/>
            <p:nvPr/>
          </p:nvSpPr>
          <p:spPr>
            <a:xfrm>
              <a:off x="5435972" y="3809990"/>
              <a:ext cx="11870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客户端路由</a:t>
              </a:r>
              <a:endPara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11E83D8-FF9F-D640-1CC8-9D6B3AE6D649}"/>
              </a:ext>
            </a:extLst>
          </p:cNvPr>
          <p:cNvGrpSpPr/>
          <p:nvPr/>
        </p:nvGrpSpPr>
        <p:grpSpPr>
          <a:xfrm>
            <a:off x="9702463" y="2188601"/>
            <a:ext cx="2101663" cy="2101663"/>
            <a:chOff x="9702463" y="2188601"/>
            <a:chExt cx="2101663" cy="2101663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B741CBF0-2F61-7DF2-3FB8-802940A1800A}"/>
                </a:ext>
              </a:extLst>
            </p:cNvPr>
            <p:cNvGrpSpPr/>
            <p:nvPr/>
          </p:nvGrpSpPr>
          <p:grpSpPr>
            <a:xfrm>
              <a:off x="9702463" y="2188601"/>
              <a:ext cx="2101663" cy="2101663"/>
              <a:chOff x="1905562" y="4910522"/>
              <a:chExt cx="1639730" cy="1639730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75A70086-2D82-6768-0C5C-7DAD310889C5}"/>
                  </a:ext>
                </a:extLst>
              </p:cNvPr>
              <p:cNvSpPr/>
              <p:nvPr/>
            </p:nvSpPr>
            <p:spPr>
              <a:xfrm flipH="1">
                <a:off x="2066591" y="5069986"/>
                <a:ext cx="1320800" cy="1320800"/>
              </a:xfrm>
              <a:prstGeom prst="ellipse">
                <a:avLst/>
              </a:prstGeom>
              <a:gradFill flip="none" rotWithShape="1">
                <a:gsLst>
                  <a:gs pos="35000">
                    <a:srgbClr val="037EF3">
                      <a:lumMod val="60000"/>
                      <a:lumOff val="40000"/>
                    </a:srgbClr>
                  </a:gs>
                  <a:gs pos="100000">
                    <a:srgbClr val="037EF3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68300" dist="127000" dir="4800000" sx="98000" sy="98000" algn="tl" rotWithShape="0">
                  <a:srgbClr val="037EF3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30F8197-6A93-AD44-5081-FA8D2FCEA0E4}"/>
                  </a:ext>
                </a:extLst>
              </p:cNvPr>
              <p:cNvSpPr txBox="1"/>
              <p:nvPr/>
            </p:nvSpPr>
            <p:spPr>
              <a:xfrm>
                <a:off x="2144269" y="5519248"/>
                <a:ext cx="1174180" cy="240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b="1">
                    <a:solidFill>
                      <a:prstClr val="white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 </a:t>
                </a:r>
                <a:r>
                  <a:rPr lang="zh-CN" altLang="en-US" sz="1400" b="1">
                    <a:solidFill>
                      <a:prstClr val="white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核心包开发</a:t>
                </a:r>
                <a:endParaRPr lang="en-US" altLang="zh-CN" sz="1400" b="1" dirty="0">
                  <a:solidFill>
                    <a:prstClr val="white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46657FE7-07E6-D776-99CA-C72418617BDA}"/>
                  </a:ext>
                </a:extLst>
              </p:cNvPr>
              <p:cNvSpPr/>
              <p:nvPr/>
            </p:nvSpPr>
            <p:spPr>
              <a:xfrm>
                <a:off x="1905562" y="4910522"/>
                <a:ext cx="1639730" cy="1639730"/>
              </a:xfrm>
              <a:prstGeom prst="ellipse">
                <a:avLst/>
              </a:prstGeom>
              <a:noFill/>
              <a:ln w="12700" cap="flat" cmpd="sng" algn="ctr">
                <a:gradFill>
                  <a:gsLst>
                    <a:gs pos="10000">
                      <a:srgbClr val="037EF3">
                        <a:lumMod val="45000"/>
                        <a:lumOff val="55000"/>
                      </a:srgbClr>
                    </a:gs>
                    <a:gs pos="100000">
                      <a:srgbClr val="037EF3">
                        <a:lumMod val="20000"/>
                        <a:lumOff val="80000"/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F12F11D-1FC2-E932-3D32-FF060241AF55}"/>
                </a:ext>
              </a:extLst>
            </p:cNvPr>
            <p:cNvSpPr txBox="1"/>
            <p:nvPr/>
          </p:nvSpPr>
          <p:spPr>
            <a:xfrm>
              <a:off x="10061462" y="3452411"/>
              <a:ext cx="1504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1200">
                  <a:solidFill>
                    <a:prstClr val="white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局部 模块改造</a:t>
              </a:r>
              <a:endParaRPr lang="en-US" altLang="zh-CN" sz="12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ED976F6-B2FA-E7F6-7AC9-39F4304ECB8A}"/>
              </a:ext>
            </a:extLst>
          </p:cNvPr>
          <p:cNvGrpSpPr/>
          <p:nvPr/>
        </p:nvGrpSpPr>
        <p:grpSpPr>
          <a:xfrm>
            <a:off x="9702463" y="4352980"/>
            <a:ext cx="2101663" cy="2101663"/>
            <a:chOff x="9702463" y="4352980"/>
            <a:chExt cx="2101663" cy="2101663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B1C3320-4B3C-4C3A-773C-F16AABABB066}"/>
                </a:ext>
              </a:extLst>
            </p:cNvPr>
            <p:cNvGrpSpPr/>
            <p:nvPr/>
          </p:nvGrpSpPr>
          <p:grpSpPr>
            <a:xfrm>
              <a:off x="9702463" y="4352980"/>
              <a:ext cx="2101663" cy="2101663"/>
              <a:chOff x="1905562" y="4910522"/>
              <a:chExt cx="1639730" cy="1639730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7A554817-DD4A-D161-E202-D91FDAD44C29}"/>
                  </a:ext>
                </a:extLst>
              </p:cNvPr>
              <p:cNvSpPr/>
              <p:nvPr/>
            </p:nvSpPr>
            <p:spPr>
              <a:xfrm flipH="1">
                <a:off x="2066591" y="5069986"/>
                <a:ext cx="1320800" cy="1320800"/>
              </a:xfrm>
              <a:prstGeom prst="ellipse">
                <a:avLst/>
              </a:prstGeom>
              <a:gradFill flip="none" rotWithShape="1">
                <a:gsLst>
                  <a:gs pos="35000">
                    <a:srgbClr val="037EF3">
                      <a:lumMod val="60000"/>
                      <a:lumOff val="40000"/>
                    </a:srgbClr>
                  </a:gs>
                  <a:gs pos="100000">
                    <a:srgbClr val="037EF3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68300" dist="127000" dir="4800000" sx="98000" sy="98000" algn="tl" rotWithShape="0">
                  <a:srgbClr val="037EF3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3842A27E-B8DE-1EE6-D4B1-9CFF8175B8BC}"/>
                  </a:ext>
                </a:extLst>
              </p:cNvPr>
              <p:cNvSpPr txBox="1"/>
              <p:nvPr/>
            </p:nvSpPr>
            <p:spPr>
              <a:xfrm>
                <a:off x="2021949" y="5252319"/>
                <a:ext cx="1406954" cy="552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zh-CN" sz="1400" b="1">
                    <a:solidFill>
                      <a:prstClr val="white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 </a:t>
                </a:r>
                <a:r>
                  <a:rPr lang="zh-CN" altLang="en-US" sz="1400" b="1">
                    <a:solidFill>
                      <a:prstClr val="white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核心包</a:t>
                </a:r>
                <a:endParaRPr lang="en-US" altLang="zh-CN" sz="1400" b="1">
                  <a:solidFill>
                    <a:prstClr val="white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zh-CN" sz="1400" b="1">
                    <a:solidFill>
                      <a:prstClr val="white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</a:t>
                </a:r>
                <a:r>
                  <a:rPr lang="zh-CN" altLang="en-US" sz="1400" b="1">
                    <a:solidFill>
                      <a:prstClr val="white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插件工程化开发</a:t>
                </a:r>
                <a:endParaRPr lang="en-US" altLang="zh-CN" sz="1400" b="1" dirty="0">
                  <a:solidFill>
                    <a:prstClr val="white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734EF2B9-B00A-6FEB-4B48-BE30FEB3C112}"/>
                  </a:ext>
                </a:extLst>
              </p:cNvPr>
              <p:cNvSpPr/>
              <p:nvPr/>
            </p:nvSpPr>
            <p:spPr>
              <a:xfrm>
                <a:off x="1905562" y="4910522"/>
                <a:ext cx="1639730" cy="1639730"/>
              </a:xfrm>
              <a:prstGeom prst="ellipse">
                <a:avLst/>
              </a:prstGeom>
              <a:noFill/>
              <a:ln w="12700" cap="flat" cmpd="sng" algn="ctr">
                <a:gradFill>
                  <a:gsLst>
                    <a:gs pos="10000">
                      <a:srgbClr val="037EF3">
                        <a:lumMod val="45000"/>
                        <a:lumOff val="55000"/>
                      </a:srgbClr>
                    </a:gs>
                    <a:gs pos="100000">
                      <a:srgbClr val="037EF3">
                        <a:lumMod val="20000"/>
                        <a:lumOff val="80000"/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D34ED2EB-DB43-8994-8B6B-D49E4F3FE278}"/>
                </a:ext>
              </a:extLst>
            </p:cNvPr>
            <p:cNvSpPr txBox="1"/>
            <p:nvPr/>
          </p:nvSpPr>
          <p:spPr>
            <a:xfrm>
              <a:off x="10018125" y="5578769"/>
              <a:ext cx="1504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1200">
                  <a:solidFill>
                    <a:prstClr val="white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整站开发</a:t>
              </a:r>
              <a:endParaRPr lang="en-US" altLang="zh-CN" sz="12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154ED4E-6A66-F494-4C15-A3B99ADC6298}"/>
              </a:ext>
            </a:extLst>
          </p:cNvPr>
          <p:cNvGrpSpPr/>
          <p:nvPr/>
        </p:nvGrpSpPr>
        <p:grpSpPr>
          <a:xfrm>
            <a:off x="2023517" y="3182804"/>
            <a:ext cx="3558988" cy="1887071"/>
            <a:chOff x="2023517" y="3182804"/>
            <a:chExt cx="3558988" cy="1887071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DCDF3AD-C024-69E9-67C5-7A6402CA9CB5}"/>
                </a:ext>
              </a:extLst>
            </p:cNvPr>
            <p:cNvGrpSpPr/>
            <p:nvPr/>
          </p:nvGrpSpPr>
          <p:grpSpPr>
            <a:xfrm>
              <a:off x="2023517" y="3182804"/>
              <a:ext cx="3558988" cy="1887071"/>
              <a:chOff x="1712260" y="3014380"/>
              <a:chExt cx="3558988" cy="188707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84B47961-0ECE-A476-5736-D551E688AB47}"/>
                  </a:ext>
                </a:extLst>
              </p:cNvPr>
              <p:cNvSpPr/>
              <p:nvPr/>
            </p:nvSpPr>
            <p:spPr>
              <a:xfrm>
                <a:off x="1712260" y="3014380"/>
                <a:ext cx="3558988" cy="18870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75406FA-EC4B-5EA3-34A4-2D7C11CBBE4A}"/>
                  </a:ext>
                </a:extLst>
              </p:cNvPr>
              <p:cNvSpPr txBox="1"/>
              <p:nvPr/>
            </p:nvSpPr>
            <p:spPr>
              <a:xfrm>
                <a:off x="4272804" y="3804024"/>
                <a:ext cx="9222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组件系统</a:t>
                </a:r>
                <a:endPara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3CF89A4-9878-10B0-FF93-C4103662571F}"/>
                </a:ext>
              </a:extLst>
            </p:cNvPr>
            <p:cNvGrpSpPr/>
            <p:nvPr/>
          </p:nvGrpSpPr>
          <p:grpSpPr>
            <a:xfrm>
              <a:off x="2292457" y="3431437"/>
              <a:ext cx="2227731" cy="1389803"/>
              <a:chOff x="1981200" y="3263013"/>
              <a:chExt cx="2227731" cy="1389803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3C24838C-A2B2-846F-D2A1-8D748392B7D2}"/>
                  </a:ext>
                </a:extLst>
              </p:cNvPr>
              <p:cNvSpPr/>
              <p:nvPr/>
            </p:nvSpPr>
            <p:spPr>
              <a:xfrm>
                <a:off x="1981200" y="3263013"/>
                <a:ext cx="2227731" cy="138980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E5FAC96-0521-9A76-977E-3961D81F6C21}"/>
                  </a:ext>
                </a:extLst>
              </p:cNvPr>
              <p:cNvSpPr txBox="1"/>
              <p:nvPr/>
            </p:nvSpPr>
            <p:spPr>
              <a:xfrm>
                <a:off x="2525806" y="3804025"/>
                <a:ext cx="11899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声明式渲染</a:t>
                </a:r>
                <a:endPara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7D29C72A-BCC5-2277-44DD-72A60A226053}"/>
                </a:ext>
              </a:extLst>
            </p:cNvPr>
            <p:cNvSpPr txBox="1"/>
            <p:nvPr/>
          </p:nvSpPr>
          <p:spPr>
            <a:xfrm>
              <a:off x="3705658" y="3588868"/>
              <a:ext cx="10583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Vue</a:t>
              </a:r>
              <a:r>
                <a:rPr lang="zh-CN" altLang="en-US" sz="14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核心包</a:t>
              </a:r>
              <a:endPara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327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学习路径</a:t>
            </a: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CF37294-668F-1083-F809-6380FA38FA2D}"/>
              </a:ext>
            </a:extLst>
          </p:cNvPr>
          <p:cNvCxnSpPr>
            <a:cxnSpLocks/>
          </p:cNvCxnSpPr>
          <p:nvPr/>
        </p:nvCxnSpPr>
        <p:spPr>
          <a:xfrm>
            <a:off x="4023678" y="1561702"/>
            <a:ext cx="0" cy="5181998"/>
          </a:xfrm>
          <a:prstGeom prst="line">
            <a:avLst/>
          </a:prstGeom>
          <a:ln w="9525">
            <a:solidFill>
              <a:schemeClr val="tx2">
                <a:alpha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CA98231C-1DA2-C574-0E7A-5A3D323FAB67}"/>
              </a:ext>
            </a:extLst>
          </p:cNvPr>
          <p:cNvGrpSpPr/>
          <p:nvPr/>
        </p:nvGrpSpPr>
        <p:grpSpPr>
          <a:xfrm>
            <a:off x="2302966" y="1519422"/>
            <a:ext cx="4899517" cy="1635378"/>
            <a:chOff x="6560641" y="1088020"/>
            <a:chExt cx="4899517" cy="1635378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5D071A39-40C1-2D83-A877-1881838E7424}"/>
                </a:ext>
              </a:extLst>
            </p:cNvPr>
            <p:cNvCxnSpPr/>
            <p:nvPr/>
          </p:nvCxnSpPr>
          <p:spPr>
            <a:xfrm flipV="1">
              <a:off x="7209865" y="1927980"/>
              <a:ext cx="1057763" cy="1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6516B0D6-6245-AA25-C01C-05339681C162}"/>
                </a:ext>
              </a:extLst>
            </p:cNvPr>
            <p:cNvSpPr/>
            <p:nvPr/>
          </p:nvSpPr>
          <p:spPr>
            <a:xfrm>
              <a:off x="8225368" y="1877610"/>
              <a:ext cx="111967" cy="11196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" name="Number1">
              <a:extLst>
                <a:ext uri="{FF2B5EF4-FFF2-40B4-BE49-F238E27FC236}">
                  <a16:creationId xmlns:a16="http://schemas.microsoft.com/office/drawing/2014/main" id="{6CB3918A-C982-00F2-0EA8-BE2A62DE6CC4}"/>
                </a:ext>
              </a:extLst>
            </p:cNvPr>
            <p:cNvSpPr/>
            <p:nvPr/>
          </p:nvSpPr>
          <p:spPr>
            <a:xfrm>
              <a:off x="6560641" y="1608974"/>
              <a:ext cx="649224" cy="64922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>
              <a:noFill/>
            </a:ln>
            <a:effectLst>
              <a:outerShdw blurRad="76200" dist="508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/>
                <a:t>01</a:t>
              </a:r>
              <a:endParaRPr lang="zh-CN" altLang="en-US" b="1"/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9E42DADA-7CB9-E2DA-C401-1DFF1164ECDF}"/>
                </a:ext>
              </a:extLst>
            </p:cNvPr>
            <p:cNvGrpSpPr/>
            <p:nvPr/>
          </p:nvGrpSpPr>
          <p:grpSpPr>
            <a:xfrm>
              <a:off x="8769904" y="1088020"/>
              <a:ext cx="2690254" cy="1635378"/>
              <a:chOff x="8769904" y="1088020"/>
              <a:chExt cx="2690254" cy="1635378"/>
            </a:xfrm>
          </p:grpSpPr>
          <p:sp>
            <p:nvSpPr>
              <p:cNvPr id="45" name="Bullet1">
                <a:extLst>
                  <a:ext uri="{FF2B5EF4-FFF2-40B4-BE49-F238E27FC236}">
                    <a16:creationId xmlns:a16="http://schemas.microsoft.com/office/drawing/2014/main" id="{FB25B008-17B3-77A1-48BC-51A68CD76ED1}"/>
                  </a:ext>
                </a:extLst>
              </p:cNvPr>
              <p:cNvSpPr txBox="1"/>
              <p:nvPr/>
            </p:nvSpPr>
            <p:spPr>
              <a:xfrm>
                <a:off x="8769904" y="1088020"/>
                <a:ext cx="2690253" cy="822293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>
                    <a:latin typeface="阿里巴巴普惠体" panose="00020600040101010101"/>
                    <a:ea typeface="阿里巴巴普惠体" panose="00020600040101010101"/>
                  </a:rPr>
                  <a:t>局部使用</a:t>
                </a:r>
                <a:r>
                  <a:rPr kumimoji="1" lang="en-US" altLang="zh-CN" b="1">
                    <a:latin typeface="阿里巴巴普惠体" panose="00020600040101010101"/>
                    <a:ea typeface="阿里巴巴普惠体" panose="00020600040101010101"/>
                  </a:rPr>
                  <a:t>vue</a:t>
                </a:r>
              </a:p>
            </p:txBody>
          </p:sp>
          <p:sp>
            <p:nvSpPr>
              <p:cNvPr id="46" name="Text1">
                <a:extLst>
                  <a:ext uri="{FF2B5EF4-FFF2-40B4-BE49-F238E27FC236}">
                    <a16:creationId xmlns:a16="http://schemas.microsoft.com/office/drawing/2014/main" id="{33E3AF5F-B6BA-93BB-325D-A45D66662112}"/>
                  </a:ext>
                </a:extLst>
              </p:cNvPr>
              <p:cNvSpPr txBox="1"/>
              <p:nvPr/>
            </p:nvSpPr>
            <p:spPr>
              <a:xfrm>
                <a:off x="8769905" y="1883348"/>
                <a:ext cx="2690253" cy="840050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1"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阿里巴巴普惠体" panose="00020600040101010101"/>
                    <a:ea typeface="阿里巴巴普惠体" panose="00020600040101010101"/>
                  </a:rPr>
                  <a:t>快速入门</a:t>
                </a:r>
                <a:endParaRPr kumimoji="1" lang="en-US" altLang="zh-CN" sz="1200">
                  <a:solidFill>
                    <a:schemeClr val="bg1">
                      <a:lumMod val="50000"/>
                    </a:schemeClr>
                  </a:solidFill>
                  <a:latin typeface="阿里巴巴普惠体" panose="00020600040101010101"/>
                  <a:ea typeface="阿里巴巴普惠体" panose="00020600040101010101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1"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阿里巴巴普惠体" panose="00020600040101010101"/>
                    <a:ea typeface="阿里巴巴普惠体" panose="00020600040101010101"/>
                  </a:rPr>
                  <a:t>常用指令</a:t>
                </a:r>
                <a:endParaRPr kumimoji="1" lang="en-US" altLang="zh-CN" sz="1200">
                  <a:solidFill>
                    <a:schemeClr val="bg1">
                      <a:lumMod val="50000"/>
                    </a:schemeClr>
                  </a:solidFill>
                  <a:latin typeface="阿里巴巴普惠体" panose="00020600040101010101"/>
                  <a:ea typeface="阿里巴巴普惠体" panose="00020600040101010101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1"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阿里巴巴普惠体" panose="00020600040101010101"/>
                    <a:ea typeface="阿里巴巴普惠体" panose="00020600040101010101"/>
                  </a:rPr>
                  <a:t>生命周期</a:t>
                </a:r>
                <a:endParaRPr kumimoji="1" lang="en-US" altLang="zh-CN" sz="1200">
                  <a:solidFill>
                    <a:schemeClr val="bg1">
                      <a:lumMod val="50000"/>
                    </a:schemeClr>
                  </a:solidFill>
                  <a:latin typeface="阿里巴巴普惠体" panose="00020600040101010101"/>
                  <a:ea typeface="阿里巴巴普惠体" panose="00020600040101010101"/>
                </a:endParaRP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9F15C79-7B25-35E3-8782-A69694CF780C}"/>
              </a:ext>
            </a:extLst>
          </p:cNvPr>
          <p:cNvGrpSpPr/>
          <p:nvPr/>
        </p:nvGrpSpPr>
        <p:grpSpPr>
          <a:xfrm>
            <a:off x="2302970" y="3116922"/>
            <a:ext cx="4899515" cy="1912278"/>
            <a:chOff x="6560645" y="2733145"/>
            <a:chExt cx="4899515" cy="1912278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D52D723-95D2-FF5B-6323-0B29497C8447}"/>
                </a:ext>
              </a:extLst>
            </p:cNvPr>
            <p:cNvCxnSpPr/>
            <p:nvPr/>
          </p:nvCxnSpPr>
          <p:spPr>
            <a:xfrm>
              <a:off x="7209870" y="3579300"/>
              <a:ext cx="104259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8016BB17-9533-53AD-472D-A5CE9577B372}"/>
                </a:ext>
              </a:extLst>
            </p:cNvPr>
            <p:cNvSpPr/>
            <p:nvPr/>
          </p:nvSpPr>
          <p:spPr>
            <a:xfrm>
              <a:off x="8225370" y="3528473"/>
              <a:ext cx="111967" cy="11196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4C76B613-439E-A574-DECD-AAA1997C7181}"/>
                </a:ext>
              </a:extLst>
            </p:cNvPr>
            <p:cNvGrpSpPr/>
            <p:nvPr/>
          </p:nvGrpSpPr>
          <p:grpSpPr>
            <a:xfrm>
              <a:off x="8769906" y="2733145"/>
              <a:ext cx="2690254" cy="1912278"/>
              <a:chOff x="8769906" y="2733145"/>
              <a:chExt cx="2690254" cy="1912278"/>
            </a:xfrm>
          </p:grpSpPr>
          <p:sp>
            <p:nvSpPr>
              <p:cNvPr id="39" name="Text2">
                <a:extLst>
                  <a:ext uri="{FF2B5EF4-FFF2-40B4-BE49-F238E27FC236}">
                    <a16:creationId xmlns:a16="http://schemas.microsoft.com/office/drawing/2014/main" id="{5B696B8B-AF58-E63D-A023-1BDA05365018}"/>
                  </a:ext>
                </a:extLst>
              </p:cNvPr>
              <p:cNvSpPr txBox="1"/>
              <p:nvPr/>
            </p:nvSpPr>
            <p:spPr>
              <a:xfrm>
                <a:off x="8769907" y="3528473"/>
                <a:ext cx="2690253" cy="1116950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 lnSpcReduction="10000"/>
              </a:bodyPr>
              <a:lstStyle>
                <a:defPPr>
                  <a:defRPr lang="zh-CN"/>
                </a:defPPr>
                <a:lvl1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 kumimoji="1" sz="1200">
                    <a:latin typeface="阿里巴巴普惠体" panose="00020600040101010101"/>
                    <a:ea typeface="阿里巴巴普惠体" panose="00020600040101010101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>
                    <a:solidFill>
                      <a:schemeClr val="bg1">
                        <a:lumMod val="50000"/>
                      </a:schemeClr>
                    </a:solidFill>
                  </a:rPr>
                  <a:t>Vue</a:t>
                </a:r>
                <a:r>
                  <a:rPr lang="zh-CN" altLang="en-US">
                    <a:solidFill>
                      <a:schemeClr val="bg1">
                        <a:lumMod val="50000"/>
                      </a:schemeClr>
                    </a:solidFill>
                  </a:rPr>
                  <a:t>项目构建工具</a:t>
                </a:r>
                <a:endParaRPr lang="en-US" altLang="zh-CN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altLang="zh-CN">
                    <a:solidFill>
                      <a:schemeClr val="bg1">
                        <a:lumMod val="50000"/>
                      </a:schemeClr>
                    </a:solidFill>
                  </a:rPr>
                  <a:t>Vue</a:t>
                </a:r>
                <a:r>
                  <a:rPr lang="zh-CN" altLang="en-US">
                    <a:solidFill>
                      <a:schemeClr val="bg1">
                        <a:lumMod val="50000"/>
                      </a:schemeClr>
                    </a:solidFill>
                  </a:rPr>
                  <a:t>项目目录结构</a:t>
                </a:r>
                <a:endParaRPr lang="en-US" altLang="zh-CN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altLang="zh-CN">
                    <a:solidFill>
                      <a:schemeClr val="bg1">
                        <a:lumMod val="50000"/>
                      </a:schemeClr>
                    </a:solidFill>
                  </a:rPr>
                  <a:t>Vue</a:t>
                </a:r>
                <a:r>
                  <a:rPr lang="zh-CN" altLang="en-US">
                    <a:solidFill>
                      <a:schemeClr val="bg1">
                        <a:lumMod val="50000"/>
                      </a:schemeClr>
                    </a:solidFill>
                  </a:rPr>
                  <a:t>项目开发流程</a:t>
                </a:r>
                <a:endParaRPr lang="en-US" altLang="zh-CN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altLang="zh-CN">
                    <a:solidFill>
                      <a:schemeClr val="bg1">
                        <a:lumMod val="50000"/>
                      </a:schemeClr>
                    </a:solidFill>
                  </a:rPr>
                  <a:t>Element-Plus</a:t>
                </a:r>
              </a:p>
              <a:p>
                <a:pPr marL="0" indent="0">
                  <a:buNone/>
                </a:pPr>
                <a:endParaRPr lang="en-US" altLang="zh-CN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" name="Bullet2">
                <a:extLst>
                  <a:ext uri="{FF2B5EF4-FFF2-40B4-BE49-F238E27FC236}">
                    <a16:creationId xmlns:a16="http://schemas.microsoft.com/office/drawing/2014/main" id="{DF150AA5-52E5-728A-4EBB-2EEF0B86616E}"/>
                  </a:ext>
                </a:extLst>
              </p:cNvPr>
              <p:cNvSpPr txBox="1"/>
              <p:nvPr/>
            </p:nvSpPr>
            <p:spPr>
              <a:xfrm>
                <a:off x="8769906" y="2733145"/>
                <a:ext cx="2690253" cy="822293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>
                    <a:ea typeface="阿里巴巴普惠体" panose="00020600040101010101"/>
                  </a:rPr>
                  <a:t>整站使用</a:t>
                </a:r>
                <a:r>
                  <a:rPr kumimoji="1" lang="en-US" altLang="zh-CN" b="1">
                    <a:ea typeface="阿里巴巴普惠体" panose="00020600040101010101"/>
                  </a:rPr>
                  <a:t>vue</a:t>
                </a:r>
              </a:p>
            </p:txBody>
          </p:sp>
        </p:grpSp>
        <p:sp>
          <p:nvSpPr>
            <p:cNvPr id="38" name="Number2">
              <a:extLst>
                <a:ext uri="{FF2B5EF4-FFF2-40B4-BE49-F238E27FC236}">
                  <a16:creationId xmlns:a16="http://schemas.microsoft.com/office/drawing/2014/main" id="{FD5AB01A-1C9E-276A-9DF0-D4C968CC9E6F}"/>
                </a:ext>
              </a:extLst>
            </p:cNvPr>
            <p:cNvSpPr/>
            <p:nvPr/>
          </p:nvSpPr>
          <p:spPr>
            <a:xfrm>
              <a:off x="6560645" y="3254688"/>
              <a:ext cx="649224" cy="649224"/>
            </a:xfrm>
            <a:prstGeom prst="ellipse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60000">
                  <a:schemeClr val="accent6"/>
                </a:gs>
              </a:gsLst>
              <a:lin ang="2700000" scaled="0"/>
            </a:gradFill>
            <a:ln>
              <a:noFill/>
            </a:ln>
            <a:effectLst>
              <a:outerShdw blurRad="76200" dist="50800" dir="5400000" algn="tl" rotWithShape="0">
                <a:schemeClr val="accent6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/>
                <a:t>02</a:t>
              </a:r>
              <a:endParaRPr lang="zh-CN" altLang="en-US" b="1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04E5126-9E64-5A2D-4941-D64594A13678}"/>
              </a:ext>
            </a:extLst>
          </p:cNvPr>
          <p:cNvGrpSpPr/>
          <p:nvPr/>
        </p:nvGrpSpPr>
        <p:grpSpPr>
          <a:xfrm>
            <a:off x="2302967" y="4885650"/>
            <a:ext cx="4899517" cy="1635378"/>
            <a:chOff x="6560642" y="4368523"/>
            <a:chExt cx="4899517" cy="1635378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74CAEEB-27F6-ABBA-5084-F364559FF2F7}"/>
                </a:ext>
              </a:extLst>
            </p:cNvPr>
            <p:cNvCxnSpPr/>
            <p:nvPr/>
          </p:nvCxnSpPr>
          <p:spPr>
            <a:xfrm>
              <a:off x="7209867" y="5214678"/>
              <a:ext cx="104259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0229D53-92B7-F619-EC7B-2A4EC396A8FD}"/>
                </a:ext>
              </a:extLst>
            </p:cNvPr>
            <p:cNvSpPr/>
            <p:nvPr/>
          </p:nvSpPr>
          <p:spPr>
            <a:xfrm>
              <a:off x="8225367" y="5163851"/>
              <a:ext cx="111967" cy="11196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12D6D96-7E37-D30B-8F4E-2EE25E437C61}"/>
                </a:ext>
              </a:extLst>
            </p:cNvPr>
            <p:cNvGrpSpPr/>
            <p:nvPr/>
          </p:nvGrpSpPr>
          <p:grpSpPr>
            <a:xfrm>
              <a:off x="8769905" y="4368523"/>
              <a:ext cx="2690254" cy="1635378"/>
              <a:chOff x="8769905" y="4368523"/>
              <a:chExt cx="2690254" cy="1635378"/>
            </a:xfrm>
          </p:grpSpPr>
          <p:sp>
            <p:nvSpPr>
              <p:cNvPr id="33" name="Bullet3">
                <a:extLst>
                  <a:ext uri="{FF2B5EF4-FFF2-40B4-BE49-F238E27FC236}">
                    <a16:creationId xmlns:a16="http://schemas.microsoft.com/office/drawing/2014/main" id="{DDB61D40-2022-B5DF-13D1-4B102C66EC85}"/>
                  </a:ext>
                </a:extLst>
              </p:cNvPr>
              <p:cNvSpPr txBox="1"/>
              <p:nvPr/>
            </p:nvSpPr>
            <p:spPr>
              <a:xfrm>
                <a:off x="8769905" y="4368523"/>
                <a:ext cx="2690253" cy="822293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>
                    <a:ea typeface="阿里巴巴普惠体" panose="00020600040101010101"/>
                  </a:rPr>
                  <a:t>大事件前端</a:t>
                </a:r>
                <a:endParaRPr kumimoji="1" lang="en-US" altLang="zh-CN" b="1">
                  <a:ea typeface="阿里巴巴普惠体" panose="00020600040101010101"/>
                </a:endParaRPr>
              </a:p>
            </p:txBody>
          </p:sp>
          <p:sp>
            <p:nvSpPr>
              <p:cNvPr id="34" name="Text3">
                <a:extLst>
                  <a:ext uri="{FF2B5EF4-FFF2-40B4-BE49-F238E27FC236}">
                    <a16:creationId xmlns:a16="http://schemas.microsoft.com/office/drawing/2014/main" id="{41AF9B7E-6F98-9979-0963-4121213355F2}"/>
                  </a:ext>
                </a:extLst>
              </p:cNvPr>
              <p:cNvSpPr txBox="1"/>
              <p:nvPr/>
            </p:nvSpPr>
            <p:spPr>
              <a:xfrm>
                <a:off x="8769906" y="5163851"/>
                <a:ext cx="2690253" cy="840050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1" lang="zh-CN" altLang="en-US" sz="1200">
                    <a:solidFill>
                      <a:schemeClr val="bg1">
                        <a:lumMod val="50000"/>
                      </a:schemeClr>
                    </a:solidFill>
                    <a:ea typeface="阿里巴巴普惠体" panose="00020600040101010101"/>
                  </a:rPr>
                  <a:t>客户端路由</a:t>
                </a:r>
                <a:endParaRPr kumimoji="1" lang="en-US" altLang="zh-CN" sz="1200">
                  <a:solidFill>
                    <a:schemeClr val="bg1">
                      <a:lumMod val="50000"/>
                    </a:schemeClr>
                  </a:solidFill>
                  <a:ea typeface="阿里巴巴普惠体" panose="00020600040101010101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1" lang="zh-CN" altLang="en-US" sz="1200">
                    <a:solidFill>
                      <a:schemeClr val="bg1">
                        <a:lumMod val="50000"/>
                      </a:schemeClr>
                    </a:solidFill>
                    <a:ea typeface="阿里巴巴普惠体" panose="00020600040101010101"/>
                  </a:rPr>
                  <a:t>状态管理</a:t>
                </a:r>
                <a:endParaRPr kumimoji="1" lang="en-US" altLang="zh-CN" sz="1200">
                  <a:solidFill>
                    <a:schemeClr val="bg1">
                      <a:lumMod val="50000"/>
                    </a:schemeClr>
                  </a:solidFill>
                  <a:ea typeface="阿里巴巴普惠体" panose="00020600040101010101"/>
                </a:endParaRPr>
              </a:p>
            </p:txBody>
          </p:sp>
        </p:grpSp>
        <p:sp>
          <p:nvSpPr>
            <p:cNvPr id="32" name="Number3">
              <a:extLst>
                <a:ext uri="{FF2B5EF4-FFF2-40B4-BE49-F238E27FC236}">
                  <a16:creationId xmlns:a16="http://schemas.microsoft.com/office/drawing/2014/main" id="{32724E75-8324-F706-2BCD-E5E6F6894FB9}"/>
                </a:ext>
              </a:extLst>
            </p:cNvPr>
            <p:cNvSpPr/>
            <p:nvPr/>
          </p:nvSpPr>
          <p:spPr>
            <a:xfrm>
              <a:off x="6560642" y="4890066"/>
              <a:ext cx="649224" cy="649224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60000">
                  <a:schemeClr val="accent5"/>
                </a:gs>
              </a:gsLst>
              <a:lin ang="2700000" scaled="0"/>
            </a:gradFill>
            <a:ln>
              <a:noFill/>
            </a:ln>
            <a:effectLst>
              <a:outerShdw blurRad="76200" dist="50800" dir="5400000" algn="ctr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/>
                <a:t>03</a:t>
              </a:r>
              <a:endParaRPr lang="zh-CN" altLang="en-US" b="1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0264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局部使用</a:t>
            </a:r>
            <a:r>
              <a:rPr lang="en-US" altLang="zh-CN"/>
              <a:t>Vue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2A7CF75B-8D2F-3996-BF1F-78D2F84CEFEC}"/>
              </a:ext>
            </a:extLst>
          </p:cNvPr>
          <p:cNvSpPr txBox="1"/>
          <p:nvPr/>
        </p:nvSpPr>
        <p:spPr>
          <a:xfrm>
            <a:off x="5179734" y="3429000"/>
            <a:ext cx="2690253" cy="84005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>
                <a:solidFill>
                  <a:srgbClr val="FF0000"/>
                </a:solidFill>
                <a:latin typeface="阿里巴巴普惠体" panose="00020600040101010101"/>
                <a:ea typeface="阿里巴巴普惠体" panose="00020600040101010101"/>
              </a:rPr>
              <a:t>快速入门</a:t>
            </a:r>
            <a:endParaRPr kumimoji="1" lang="en-US" altLang="zh-CN" sz="1600">
              <a:solidFill>
                <a:srgbClr val="FF0000"/>
              </a:solidFill>
              <a:latin typeface="阿里巴巴普惠体" panose="00020600040101010101"/>
              <a:ea typeface="阿里巴巴普惠体" panose="00020600040101010101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>
                <a:solidFill>
                  <a:schemeClr val="bg1">
                    <a:lumMod val="50000"/>
                  </a:schemeClr>
                </a:solidFill>
                <a:latin typeface="阿里巴巴普惠体" panose="00020600040101010101"/>
                <a:ea typeface="阿里巴巴普惠体" panose="00020600040101010101"/>
              </a:rPr>
              <a:t>常用指令</a:t>
            </a:r>
            <a:endParaRPr kumimoji="1" lang="en-US" altLang="zh-CN" sz="1600">
              <a:solidFill>
                <a:schemeClr val="bg1">
                  <a:lumMod val="50000"/>
                </a:schemeClr>
              </a:solidFill>
              <a:latin typeface="阿里巴巴普惠体" panose="00020600040101010101"/>
              <a:ea typeface="阿里巴巴普惠体" panose="00020600040101010101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>
                <a:solidFill>
                  <a:schemeClr val="bg1">
                    <a:lumMod val="50000"/>
                  </a:schemeClr>
                </a:solidFill>
                <a:latin typeface="阿里巴巴普惠体" panose="00020600040101010101"/>
                <a:ea typeface="阿里巴巴普惠体" panose="00020600040101010101"/>
              </a:rPr>
              <a:t>生命周期</a:t>
            </a:r>
            <a:endParaRPr kumimoji="1" lang="en-US" altLang="zh-CN" sz="1600">
              <a:solidFill>
                <a:schemeClr val="bg1">
                  <a:lumMod val="50000"/>
                </a:schemeClr>
              </a:solidFill>
              <a:latin typeface="阿里巴巴普惠体" panose="00020600040101010101"/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61493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C7578A-5E49-EB2C-C349-46BFE0D8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快速入门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561538D-4E0E-E923-DC5A-E29643B80325}"/>
              </a:ext>
            </a:extLst>
          </p:cNvPr>
          <p:cNvSpPr/>
          <p:nvPr/>
        </p:nvSpPr>
        <p:spPr>
          <a:xfrm>
            <a:off x="1351684" y="1944755"/>
            <a:ext cx="2461780" cy="51719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msg: </a:t>
            </a:r>
            <a:r>
              <a:rPr lang="en-US" altLang="zh-CN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vue3"</a:t>
            </a:r>
            <a:endParaRPr lang="en-US" altLang="zh-C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DD4DF3-AD0E-0365-44C6-621DB7FF0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761" y="1519422"/>
            <a:ext cx="3085780" cy="1367856"/>
          </a:xfrm>
          <a:prstGeom prst="roundRect">
            <a:avLst>
              <a:gd name="adj" fmla="val 2705"/>
            </a:avLst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8" name="right-arrowheads_44810">
            <a:extLst>
              <a:ext uri="{FF2B5EF4-FFF2-40B4-BE49-F238E27FC236}">
                <a16:creationId xmlns:a16="http://schemas.microsoft.com/office/drawing/2014/main" id="{14D6EFA5-997D-F578-E974-F7371444F6B6}"/>
              </a:ext>
            </a:extLst>
          </p:cNvPr>
          <p:cNvSpPr/>
          <p:nvPr/>
        </p:nvSpPr>
        <p:spPr>
          <a:xfrm>
            <a:off x="4515631" y="2008683"/>
            <a:ext cx="420052" cy="410324"/>
          </a:xfrm>
          <a:custGeom>
            <a:avLst/>
            <a:gdLst>
              <a:gd name="T0" fmla="*/ 59 w 415"/>
              <a:gd name="T1" fmla="*/ 406 h 406"/>
              <a:gd name="T2" fmla="*/ 25 w 415"/>
              <a:gd name="T3" fmla="*/ 394 h 406"/>
              <a:gd name="T4" fmla="*/ 19 w 415"/>
              <a:gd name="T5" fmla="*/ 318 h 406"/>
              <a:gd name="T6" fmla="*/ 114 w 415"/>
              <a:gd name="T7" fmla="*/ 206 h 406"/>
              <a:gd name="T8" fmla="*/ 19 w 415"/>
              <a:gd name="T9" fmla="*/ 94 h 406"/>
              <a:gd name="T10" fmla="*/ 25 w 415"/>
              <a:gd name="T11" fmla="*/ 19 h 406"/>
              <a:gd name="T12" fmla="*/ 100 w 415"/>
              <a:gd name="T13" fmla="*/ 25 h 406"/>
              <a:gd name="T14" fmla="*/ 225 w 415"/>
              <a:gd name="T15" fmla="*/ 172 h 406"/>
              <a:gd name="T16" fmla="*/ 225 w 415"/>
              <a:gd name="T17" fmla="*/ 241 h 406"/>
              <a:gd name="T18" fmla="*/ 100 w 415"/>
              <a:gd name="T19" fmla="*/ 388 h 406"/>
              <a:gd name="T20" fmla="*/ 59 w 415"/>
              <a:gd name="T21" fmla="*/ 406 h 406"/>
              <a:gd name="T22" fmla="*/ 273 w 415"/>
              <a:gd name="T23" fmla="*/ 388 h 406"/>
              <a:gd name="T24" fmla="*/ 398 w 415"/>
              <a:gd name="T25" fmla="*/ 241 h 406"/>
              <a:gd name="T26" fmla="*/ 398 w 415"/>
              <a:gd name="T27" fmla="*/ 172 h 406"/>
              <a:gd name="T28" fmla="*/ 273 w 415"/>
              <a:gd name="T29" fmla="*/ 25 h 406"/>
              <a:gd name="T30" fmla="*/ 198 w 415"/>
              <a:gd name="T31" fmla="*/ 19 h 406"/>
              <a:gd name="T32" fmla="*/ 192 w 415"/>
              <a:gd name="T33" fmla="*/ 94 h 406"/>
              <a:gd name="T34" fmla="*/ 287 w 415"/>
              <a:gd name="T35" fmla="*/ 206 h 406"/>
              <a:gd name="T36" fmla="*/ 192 w 415"/>
              <a:gd name="T37" fmla="*/ 318 h 406"/>
              <a:gd name="T38" fmla="*/ 198 w 415"/>
              <a:gd name="T39" fmla="*/ 394 h 406"/>
              <a:gd name="T40" fmla="*/ 232 w 415"/>
              <a:gd name="T41" fmla="*/ 406 h 406"/>
              <a:gd name="T42" fmla="*/ 273 w 415"/>
              <a:gd name="T43" fmla="*/ 388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5" h="406">
                <a:moveTo>
                  <a:pt x="59" y="406"/>
                </a:moveTo>
                <a:cubicBezTo>
                  <a:pt x="47" y="406"/>
                  <a:pt x="35" y="402"/>
                  <a:pt x="25" y="394"/>
                </a:cubicBezTo>
                <a:cubicBezTo>
                  <a:pt x="2" y="375"/>
                  <a:pt x="0" y="341"/>
                  <a:pt x="19" y="318"/>
                </a:cubicBezTo>
                <a:lnTo>
                  <a:pt x="114" y="206"/>
                </a:lnTo>
                <a:lnTo>
                  <a:pt x="19" y="94"/>
                </a:lnTo>
                <a:cubicBezTo>
                  <a:pt x="0" y="71"/>
                  <a:pt x="2" y="38"/>
                  <a:pt x="25" y="19"/>
                </a:cubicBezTo>
                <a:cubicBezTo>
                  <a:pt x="47" y="0"/>
                  <a:pt x="81" y="2"/>
                  <a:pt x="100" y="25"/>
                </a:cubicBezTo>
                <a:lnTo>
                  <a:pt x="225" y="172"/>
                </a:lnTo>
                <a:cubicBezTo>
                  <a:pt x="242" y="192"/>
                  <a:pt x="242" y="221"/>
                  <a:pt x="225" y="241"/>
                </a:cubicBezTo>
                <a:lnTo>
                  <a:pt x="100" y="388"/>
                </a:lnTo>
                <a:cubicBezTo>
                  <a:pt x="89" y="400"/>
                  <a:pt x="74" y="406"/>
                  <a:pt x="59" y="406"/>
                </a:cubicBezTo>
                <a:close/>
                <a:moveTo>
                  <a:pt x="273" y="388"/>
                </a:moveTo>
                <a:lnTo>
                  <a:pt x="398" y="241"/>
                </a:lnTo>
                <a:cubicBezTo>
                  <a:pt x="415" y="221"/>
                  <a:pt x="415" y="192"/>
                  <a:pt x="398" y="172"/>
                </a:cubicBezTo>
                <a:lnTo>
                  <a:pt x="273" y="25"/>
                </a:lnTo>
                <a:cubicBezTo>
                  <a:pt x="254" y="2"/>
                  <a:pt x="220" y="0"/>
                  <a:pt x="198" y="19"/>
                </a:cubicBezTo>
                <a:cubicBezTo>
                  <a:pt x="175" y="38"/>
                  <a:pt x="173" y="71"/>
                  <a:pt x="192" y="94"/>
                </a:cubicBezTo>
                <a:lnTo>
                  <a:pt x="287" y="206"/>
                </a:lnTo>
                <a:lnTo>
                  <a:pt x="192" y="318"/>
                </a:lnTo>
                <a:cubicBezTo>
                  <a:pt x="173" y="341"/>
                  <a:pt x="175" y="375"/>
                  <a:pt x="198" y="394"/>
                </a:cubicBezTo>
                <a:cubicBezTo>
                  <a:pt x="208" y="402"/>
                  <a:pt x="220" y="406"/>
                  <a:pt x="232" y="406"/>
                </a:cubicBezTo>
                <a:cubicBezTo>
                  <a:pt x="247" y="406"/>
                  <a:pt x="262" y="400"/>
                  <a:pt x="273" y="38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BA887EA-49AC-6FFE-5641-ACCD097CEE30}"/>
              </a:ext>
            </a:extLst>
          </p:cNvPr>
          <p:cNvSpPr/>
          <p:nvPr/>
        </p:nvSpPr>
        <p:spPr>
          <a:xfrm>
            <a:off x="1351684" y="3376539"/>
            <a:ext cx="7475856" cy="766836"/>
          </a:xfrm>
          <a:prstGeom prst="roundRect">
            <a:avLst>
              <a:gd name="adj" fmla="val 1958"/>
            </a:avLst>
          </a:prstGeom>
          <a:solidFill>
            <a:srgbClr val="FFFFE4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zh-CN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msg=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vue3"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document.getElementById(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元素的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属性值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).innerHTML=msg;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64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C7578A-5E49-EB2C-C349-46BFE0D8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快速入门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561538D-4E0E-E923-DC5A-E29643B80325}"/>
              </a:ext>
            </a:extLst>
          </p:cNvPr>
          <p:cNvSpPr/>
          <p:nvPr/>
        </p:nvSpPr>
        <p:spPr>
          <a:xfrm>
            <a:off x="7555239" y="1185781"/>
            <a:ext cx="1529246" cy="32127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msg: </a:t>
            </a:r>
            <a:r>
              <a:rPr lang="en-US" altLang="zh-CN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vue3"</a:t>
            </a:r>
            <a:endParaRPr lang="en-US" altLang="zh-CN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DD4DF3-AD0E-0365-44C6-621DB7FF0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565" y="921566"/>
            <a:ext cx="1916870" cy="849705"/>
          </a:xfrm>
          <a:prstGeom prst="roundRect">
            <a:avLst>
              <a:gd name="adj" fmla="val 2705"/>
            </a:avLst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8" name="right-arrowheads_44810">
            <a:extLst>
              <a:ext uri="{FF2B5EF4-FFF2-40B4-BE49-F238E27FC236}">
                <a16:creationId xmlns:a16="http://schemas.microsoft.com/office/drawing/2014/main" id="{14D6EFA5-997D-F578-E974-F7371444F6B6}"/>
              </a:ext>
            </a:extLst>
          </p:cNvPr>
          <p:cNvSpPr/>
          <p:nvPr/>
        </p:nvSpPr>
        <p:spPr>
          <a:xfrm>
            <a:off x="9285058" y="1218974"/>
            <a:ext cx="260934" cy="254891"/>
          </a:xfrm>
          <a:custGeom>
            <a:avLst/>
            <a:gdLst>
              <a:gd name="T0" fmla="*/ 59 w 415"/>
              <a:gd name="T1" fmla="*/ 406 h 406"/>
              <a:gd name="T2" fmla="*/ 25 w 415"/>
              <a:gd name="T3" fmla="*/ 394 h 406"/>
              <a:gd name="T4" fmla="*/ 19 w 415"/>
              <a:gd name="T5" fmla="*/ 318 h 406"/>
              <a:gd name="T6" fmla="*/ 114 w 415"/>
              <a:gd name="T7" fmla="*/ 206 h 406"/>
              <a:gd name="T8" fmla="*/ 19 w 415"/>
              <a:gd name="T9" fmla="*/ 94 h 406"/>
              <a:gd name="T10" fmla="*/ 25 w 415"/>
              <a:gd name="T11" fmla="*/ 19 h 406"/>
              <a:gd name="T12" fmla="*/ 100 w 415"/>
              <a:gd name="T13" fmla="*/ 25 h 406"/>
              <a:gd name="T14" fmla="*/ 225 w 415"/>
              <a:gd name="T15" fmla="*/ 172 h 406"/>
              <a:gd name="T16" fmla="*/ 225 w 415"/>
              <a:gd name="T17" fmla="*/ 241 h 406"/>
              <a:gd name="T18" fmla="*/ 100 w 415"/>
              <a:gd name="T19" fmla="*/ 388 h 406"/>
              <a:gd name="T20" fmla="*/ 59 w 415"/>
              <a:gd name="T21" fmla="*/ 406 h 406"/>
              <a:gd name="T22" fmla="*/ 273 w 415"/>
              <a:gd name="T23" fmla="*/ 388 h 406"/>
              <a:gd name="T24" fmla="*/ 398 w 415"/>
              <a:gd name="T25" fmla="*/ 241 h 406"/>
              <a:gd name="T26" fmla="*/ 398 w 415"/>
              <a:gd name="T27" fmla="*/ 172 h 406"/>
              <a:gd name="T28" fmla="*/ 273 w 415"/>
              <a:gd name="T29" fmla="*/ 25 h 406"/>
              <a:gd name="T30" fmla="*/ 198 w 415"/>
              <a:gd name="T31" fmla="*/ 19 h 406"/>
              <a:gd name="T32" fmla="*/ 192 w 415"/>
              <a:gd name="T33" fmla="*/ 94 h 406"/>
              <a:gd name="T34" fmla="*/ 287 w 415"/>
              <a:gd name="T35" fmla="*/ 206 h 406"/>
              <a:gd name="T36" fmla="*/ 192 w 415"/>
              <a:gd name="T37" fmla="*/ 318 h 406"/>
              <a:gd name="T38" fmla="*/ 198 w 415"/>
              <a:gd name="T39" fmla="*/ 394 h 406"/>
              <a:gd name="T40" fmla="*/ 232 w 415"/>
              <a:gd name="T41" fmla="*/ 406 h 406"/>
              <a:gd name="T42" fmla="*/ 273 w 415"/>
              <a:gd name="T43" fmla="*/ 388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5" h="406">
                <a:moveTo>
                  <a:pt x="59" y="406"/>
                </a:moveTo>
                <a:cubicBezTo>
                  <a:pt x="47" y="406"/>
                  <a:pt x="35" y="402"/>
                  <a:pt x="25" y="394"/>
                </a:cubicBezTo>
                <a:cubicBezTo>
                  <a:pt x="2" y="375"/>
                  <a:pt x="0" y="341"/>
                  <a:pt x="19" y="318"/>
                </a:cubicBezTo>
                <a:lnTo>
                  <a:pt x="114" y="206"/>
                </a:lnTo>
                <a:lnTo>
                  <a:pt x="19" y="94"/>
                </a:lnTo>
                <a:cubicBezTo>
                  <a:pt x="0" y="71"/>
                  <a:pt x="2" y="38"/>
                  <a:pt x="25" y="19"/>
                </a:cubicBezTo>
                <a:cubicBezTo>
                  <a:pt x="47" y="0"/>
                  <a:pt x="81" y="2"/>
                  <a:pt x="100" y="25"/>
                </a:cubicBezTo>
                <a:lnTo>
                  <a:pt x="225" y="172"/>
                </a:lnTo>
                <a:cubicBezTo>
                  <a:pt x="242" y="192"/>
                  <a:pt x="242" y="221"/>
                  <a:pt x="225" y="241"/>
                </a:cubicBezTo>
                <a:lnTo>
                  <a:pt x="100" y="388"/>
                </a:lnTo>
                <a:cubicBezTo>
                  <a:pt x="89" y="400"/>
                  <a:pt x="74" y="406"/>
                  <a:pt x="59" y="406"/>
                </a:cubicBezTo>
                <a:close/>
                <a:moveTo>
                  <a:pt x="273" y="388"/>
                </a:moveTo>
                <a:lnTo>
                  <a:pt x="398" y="241"/>
                </a:lnTo>
                <a:cubicBezTo>
                  <a:pt x="415" y="221"/>
                  <a:pt x="415" y="192"/>
                  <a:pt x="398" y="172"/>
                </a:cubicBezTo>
                <a:lnTo>
                  <a:pt x="273" y="25"/>
                </a:lnTo>
                <a:cubicBezTo>
                  <a:pt x="254" y="2"/>
                  <a:pt x="220" y="0"/>
                  <a:pt x="198" y="19"/>
                </a:cubicBezTo>
                <a:cubicBezTo>
                  <a:pt x="175" y="38"/>
                  <a:pt x="173" y="71"/>
                  <a:pt x="192" y="94"/>
                </a:cubicBezTo>
                <a:lnTo>
                  <a:pt x="287" y="206"/>
                </a:lnTo>
                <a:lnTo>
                  <a:pt x="192" y="318"/>
                </a:lnTo>
                <a:cubicBezTo>
                  <a:pt x="173" y="341"/>
                  <a:pt x="175" y="375"/>
                  <a:pt x="198" y="394"/>
                </a:cubicBezTo>
                <a:cubicBezTo>
                  <a:pt x="208" y="402"/>
                  <a:pt x="220" y="406"/>
                  <a:pt x="232" y="406"/>
                </a:cubicBezTo>
                <a:cubicBezTo>
                  <a:pt x="247" y="406"/>
                  <a:pt x="262" y="400"/>
                  <a:pt x="273" y="38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占位符 5">
            <a:extLst>
              <a:ext uri="{FF2B5EF4-FFF2-40B4-BE49-F238E27FC236}">
                <a16:creationId xmlns:a16="http://schemas.microsoft.com/office/drawing/2014/main" id="{1B3BC7AC-0022-52C3-D3E6-6EEDB448A6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4669" y="1769918"/>
            <a:ext cx="7640084" cy="270580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准备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54000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准备</a:t>
            </a:r>
            <a:r>
              <a:rPr lang="en-US" altLang="zh-CN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</a:t>
            </a:r>
            <a:r>
              <a:rPr lang="en-US" altLang="zh-CN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并引入</a:t>
            </a:r>
            <a:r>
              <a:rPr lang="en-US" altLang="zh-CN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Vue</a:t>
            </a:r>
            <a:r>
              <a:rPr lang="zh-CN" altLang="en-US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模块（官方提供）</a:t>
            </a:r>
            <a:endParaRPr lang="en-US" altLang="zh-CN" sz="14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</a:t>
            </a:r>
            <a:r>
              <a:rPr lang="en-US" altLang="zh-CN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Vue</a:t>
            </a:r>
            <a:r>
              <a:rPr lang="zh-CN" altLang="en-US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程序的应用</a:t>
            </a: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</a:t>
            </a:r>
            <a:endParaRPr lang="en-US" altLang="zh-CN" sz="14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准备元素</a:t>
            </a:r>
            <a:r>
              <a:rPr lang="en-US" altLang="zh-CN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(div)</a:t>
            </a: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，被</a:t>
            </a:r>
            <a:r>
              <a:rPr lang="en-US" altLang="zh-CN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Vue</a:t>
            </a: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控制</a:t>
            </a:r>
            <a:endParaRPr lang="en-US" altLang="zh-CN" sz="160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构建用户界面</a:t>
            </a:r>
            <a:endParaRPr lang="en-US" altLang="zh-CN" sz="1667" b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准备数据</a:t>
            </a:r>
            <a:endParaRPr lang="en-US" altLang="zh-CN" sz="14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通过插值表达式渲染页面</a:t>
            </a:r>
            <a:endParaRPr lang="en-US" altLang="zh-CN" sz="14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7335975-0DC5-E9EB-7B36-5CC7D2A2F00B}"/>
              </a:ext>
            </a:extLst>
          </p:cNvPr>
          <p:cNvGrpSpPr/>
          <p:nvPr/>
        </p:nvGrpSpPr>
        <p:grpSpPr>
          <a:xfrm>
            <a:off x="4895850" y="2428126"/>
            <a:ext cx="7144474" cy="3682019"/>
            <a:chOff x="1756885" y="3189709"/>
            <a:chExt cx="10664536" cy="2009882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BBC76EDA-737F-EBE2-707F-37A1F828432B}"/>
                </a:ext>
              </a:extLst>
            </p:cNvPr>
            <p:cNvSpPr/>
            <p:nvPr/>
          </p:nvSpPr>
          <p:spPr>
            <a:xfrm>
              <a:off x="1756885" y="3189709"/>
              <a:ext cx="10664536" cy="2009882"/>
            </a:xfrm>
            <a:prstGeom prst="roundRect">
              <a:avLst>
                <a:gd name="adj" fmla="val 1958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50000"/>
                </a:lnSpc>
              </a:pPr>
              <a:endParaRPr lang="en-US" altLang="zh-CN" sz="1400">
                <a:solidFill>
                  <a:srgbClr val="000000"/>
                </a:solidFill>
                <a:effectLst/>
                <a:latin typeface="JetBrains Mono"/>
              </a:endParaRPr>
            </a:p>
          </p:txBody>
        </p:sp>
        <p:sp>
          <p:nvSpPr>
            <p:cNvPr id="9" name="矩形: 对角圆角 8">
              <a:extLst>
                <a:ext uri="{FF2B5EF4-FFF2-40B4-BE49-F238E27FC236}">
                  <a16:creationId xmlns:a16="http://schemas.microsoft.com/office/drawing/2014/main" id="{EFCEA9B5-0546-D009-5BFC-13D7EBAA9E3B}"/>
                </a:ext>
              </a:extLst>
            </p:cNvPr>
            <p:cNvSpPr/>
            <p:nvPr/>
          </p:nvSpPr>
          <p:spPr>
            <a:xfrm>
              <a:off x="9529847" y="5057260"/>
              <a:ext cx="2891574" cy="142331"/>
            </a:xfrm>
            <a:prstGeom prst="round2Diag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01_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快速入门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.html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4090901-0146-FD22-D4A4-2C76C30D2A1A}"/>
              </a:ext>
            </a:extLst>
          </p:cNvPr>
          <p:cNvSpPr txBox="1"/>
          <p:nvPr/>
        </p:nvSpPr>
        <p:spPr>
          <a:xfrm>
            <a:off x="4889485" y="2725533"/>
            <a:ext cx="82973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"module"</a:t>
            </a:r>
            <a:r>
              <a:rPr lang="en-US" altLang="zh-CN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createApp }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'https://unpkg.com/vue@3/dist/vue.esm-browser.js'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AA9144-3B4D-7121-2018-68A0B8E88EFA}"/>
              </a:ext>
            </a:extLst>
          </p:cNvPr>
          <p:cNvSpPr txBox="1"/>
          <p:nvPr/>
        </p:nvSpPr>
        <p:spPr>
          <a:xfrm>
            <a:off x="4895850" y="2560922"/>
            <a:ext cx="1374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zh-CN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</a:p>
          <a:p>
            <a:r>
              <a:rPr lang="en-US" altLang="zh-CN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3CFB2B-30A0-F270-6E4C-04B2C63E3BCE}"/>
              </a:ext>
            </a:extLst>
          </p:cNvPr>
          <p:cNvSpPr txBox="1"/>
          <p:nvPr/>
        </p:nvSpPr>
        <p:spPr>
          <a:xfrm>
            <a:off x="5243545" y="4052540"/>
            <a:ext cx="15440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createApp({</a:t>
            </a:r>
          </a:p>
          <a:p>
            <a:r>
              <a:rPr lang="en-US" altLang="zh-CN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zh-CN" sz="12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zh-CN" sz="12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}).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mount(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710A12-7FE9-2BF3-2A22-D6781B709E84}"/>
              </a:ext>
            </a:extLst>
          </p:cNvPr>
          <p:cNvSpPr txBox="1"/>
          <p:nvPr/>
        </p:nvSpPr>
        <p:spPr>
          <a:xfrm>
            <a:off x="5614957" y="4334136"/>
            <a:ext cx="23086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data() {</a:t>
            </a:r>
          </a:p>
          <a:p>
            <a:r>
              <a:rPr lang="en-US" altLang="zh-CN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msg: </a:t>
            </a:r>
            <a:r>
              <a:rPr lang="en-US" altLang="zh-CN" sz="120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vue3"</a:t>
            </a:r>
            <a:endParaRPr lang="en-US" altLang="zh-CN" sz="12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2D7CF6-96BD-2454-8667-F2DE61E1A9B2}"/>
              </a:ext>
            </a:extLst>
          </p:cNvPr>
          <p:cNvSpPr txBox="1"/>
          <p:nvPr/>
        </p:nvSpPr>
        <p:spPr>
          <a:xfrm>
            <a:off x="5216442" y="2725996"/>
            <a:ext cx="2019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{{msg}}</a:t>
            </a:r>
            <a:r>
              <a:rPr lang="en-US" altLang="zh-CN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FAFA89D-FF63-69A5-5717-52E69C741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212" y="5355854"/>
            <a:ext cx="1171575" cy="276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715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0" grpId="0"/>
      <p:bldP spid="12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107C5C-160C-A0A0-6BEE-481333CA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841" y="2241179"/>
            <a:ext cx="4710985" cy="2855385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6DD843-ADFA-9A81-EFDD-CFAA180941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6233" y="1716242"/>
            <a:ext cx="3053438" cy="3788086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Vue</a:t>
            </a:r>
            <a:r>
              <a:rPr lang="zh-CN" altLang="en-US" sz="1600">
                <a:latin typeface="Fira Code" panose="020B0809050000020004" pitchFamily="49" charset="0"/>
              </a:rPr>
              <a:t>的使用步骤 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?</a:t>
            </a:r>
          </a:p>
          <a:p>
            <a:pPr marL="432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准备工作</a:t>
            </a:r>
            <a:endParaRPr lang="en-US" altLang="zh-CN" sz="1400" b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8000" lvl="2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引入</a:t>
            </a:r>
            <a:r>
              <a:rPr lang="en-US" altLang="zh-CN" sz="12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Vue</a:t>
            </a:r>
            <a:r>
              <a:rPr lang="zh-CN" alt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模块</a:t>
            </a:r>
            <a:endParaRPr lang="en-US" altLang="zh-CN" sz="1200" b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8000" lvl="2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创建</a:t>
            </a:r>
            <a:r>
              <a:rPr lang="en-US" altLang="zh-CN" sz="12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Vue</a:t>
            </a:r>
            <a:r>
              <a:rPr lang="zh-CN" alt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的应用实例</a:t>
            </a:r>
            <a:endParaRPr lang="en-US" altLang="zh-CN" sz="1200" b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8000" lvl="2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定义元素</a:t>
            </a:r>
            <a:r>
              <a:rPr lang="en-US" altLang="zh-CN" sz="12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(div)</a:t>
            </a:r>
            <a:r>
              <a:rPr lang="zh-CN" alt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，交给</a:t>
            </a:r>
            <a:r>
              <a:rPr lang="en-US" altLang="zh-CN" sz="12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Vue</a:t>
            </a:r>
            <a:r>
              <a:rPr lang="zh-CN" alt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控制</a:t>
            </a:r>
            <a:endParaRPr lang="en-US" altLang="zh-CN" sz="1200" b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432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构建用户界面</a:t>
            </a:r>
            <a:endParaRPr lang="en-US" altLang="zh-CN" sz="1400" b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8000" lvl="2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准备数据</a:t>
            </a:r>
            <a:endParaRPr lang="en-US" altLang="zh-CN" sz="1200" b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8000" lvl="2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用插值表达式渲染</a:t>
            </a:r>
            <a:endParaRPr lang="en-US" altLang="zh-CN" sz="1200" b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49E3C8B-5FF1-1B77-64F9-13362E1C1CA0}"/>
              </a:ext>
            </a:extLst>
          </p:cNvPr>
          <p:cNvSpPr/>
          <p:nvPr/>
        </p:nvSpPr>
        <p:spPr>
          <a:xfrm>
            <a:off x="7323841" y="3739207"/>
            <a:ext cx="4693007" cy="9332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2E7C58-F572-C0B6-6364-E4248BAEE984}"/>
              </a:ext>
            </a:extLst>
          </p:cNvPr>
          <p:cNvSpPr/>
          <p:nvPr/>
        </p:nvSpPr>
        <p:spPr>
          <a:xfrm>
            <a:off x="7585099" y="2412001"/>
            <a:ext cx="4693007" cy="180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1D6E42-DB28-1AC7-5569-312444B6D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463" y="3136462"/>
            <a:ext cx="376238" cy="21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9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局部使用</a:t>
            </a:r>
            <a:r>
              <a:rPr lang="en-US" altLang="zh-CN"/>
              <a:t>Vue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2A7CF75B-8D2F-3996-BF1F-78D2F84CEFEC}"/>
              </a:ext>
            </a:extLst>
          </p:cNvPr>
          <p:cNvSpPr txBox="1"/>
          <p:nvPr/>
        </p:nvSpPr>
        <p:spPr>
          <a:xfrm>
            <a:off x="5179734" y="3428999"/>
            <a:ext cx="2690253" cy="1148079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>
                <a:solidFill>
                  <a:prstClr val="white">
                    <a:lumMod val="50000"/>
                  </a:prstClr>
                </a:solidFill>
                <a:ea typeface="阿里巴巴普惠体" panose="00020600040101010101"/>
              </a:rPr>
              <a:t>快速入门</a:t>
            </a:r>
            <a:endParaRPr kumimoji="1" lang="en-US" altLang="zh-CN" sz="1600">
              <a:solidFill>
                <a:prstClr val="white">
                  <a:lumMod val="50000"/>
                </a:prstClr>
              </a:solidFill>
              <a:ea typeface="阿里巴巴普惠体" panose="00020600040101010101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/>
                <a:ea typeface="阿里巴巴普惠体" panose="00020600040101010101"/>
                <a:cs typeface="+mn-cs"/>
              </a:rPr>
              <a:t>常用指令</a:t>
            </a:r>
            <a:endParaRPr kumimoji="1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阿里巴巴普惠体" panose="00020600040101010101"/>
              <a:ea typeface="阿里巴巴普惠体" panose="00020600040101010101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" panose="00020600040101010101"/>
                <a:ea typeface="阿里巴巴普惠体" panose="00020600040101010101"/>
                <a:cs typeface="+mn-cs"/>
              </a:rPr>
              <a:t>生命周期</a:t>
            </a:r>
            <a:endParaRPr kumimoji="1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阿里巴巴普惠体" panose="00020600040101010101"/>
              <a:ea typeface="阿里巴巴普惠体" panose="0002060004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343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80129B-43F7-B3D9-E575-B7BA8D25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前置知识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E332DC-607A-228C-A0E4-3AC410E8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288" y="1778407"/>
            <a:ext cx="1123933" cy="15559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FEA5861-092E-5B7C-2AC8-9E8D82810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021" y="1787198"/>
            <a:ext cx="1096393" cy="15562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A162D2D-BBEC-C05E-9FBF-A8DB41ADE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536" y="1796415"/>
            <a:ext cx="1103315" cy="15492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31B8661-3B12-F78B-5C01-0F0FE6C29516}"/>
              </a:ext>
            </a:extLst>
          </p:cNvPr>
          <p:cNvSpPr txBox="1"/>
          <p:nvPr/>
        </p:nvSpPr>
        <p:spPr>
          <a:xfrm>
            <a:off x="2873288" y="3842435"/>
            <a:ext cx="4469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hlinkClick r:id="rId6"/>
              </a:rPr>
              <a:t>https://www.bilibili.com/video/BV1Tt4y1772f</a:t>
            </a:r>
            <a:r>
              <a:rPr lang="zh-CN" altLang="en-US"/>
              <a:t>             </a:t>
            </a:r>
          </a:p>
        </p:txBody>
      </p:sp>
      <p:sp>
        <p:nvSpPr>
          <p:cNvPr id="19" name="文本占位符 5">
            <a:extLst>
              <a:ext uri="{FF2B5EF4-FFF2-40B4-BE49-F238E27FC236}">
                <a16:creationId xmlns:a16="http://schemas.microsoft.com/office/drawing/2014/main" id="{92630AAC-5E69-31E2-97A5-C7912B9AD3D5}"/>
              </a:ext>
            </a:extLst>
          </p:cNvPr>
          <p:cNvSpPr txBox="1">
            <a:spLocks/>
          </p:cNvSpPr>
          <p:nvPr/>
        </p:nvSpPr>
        <p:spPr>
          <a:xfrm>
            <a:off x="848625" y="4513189"/>
            <a:ext cx="11343375" cy="228837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zh-CN" sz="1400" b="0">
                <a:latin typeface="Consolas" panose="020B0609020204030204" pitchFamily="49" charset="0"/>
                <a:ea typeface="阿里巴巴普惠体" panose="00020600040101010101"/>
              </a:rPr>
              <a:t>HTML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/>
              </a:rPr>
              <a:t>：负责网页的</a:t>
            </a:r>
            <a:r>
              <a:rPr lang="zh-CN" altLang="en-US" sz="1400" b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/>
              </a:rPr>
              <a:t>结构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/>
              </a:rPr>
              <a:t>（标签</a:t>
            </a:r>
            <a:r>
              <a:rPr lang="en-US" altLang="zh-CN" sz="1400" b="0">
                <a:latin typeface="Consolas" panose="020B0609020204030204" pitchFamily="49" charset="0"/>
                <a:ea typeface="阿里巴巴普惠体" panose="00020600040101010101"/>
              </a:rPr>
              <a:t>: form/table/a/div/span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/>
              </a:rPr>
              <a:t>）。</a:t>
            </a:r>
          </a:p>
          <a:p>
            <a:pPr>
              <a:spcBef>
                <a:spcPts val="600"/>
              </a:spcBef>
            </a:pPr>
            <a:r>
              <a:rPr lang="en-US" altLang="zh-CN" sz="1400" b="0">
                <a:latin typeface="Consolas" panose="020B0609020204030204" pitchFamily="49" charset="0"/>
                <a:ea typeface="阿里巴巴普惠体" panose="00020600040101010101"/>
              </a:rPr>
              <a:t>CSS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/>
              </a:rPr>
              <a:t>：负责网页的</a:t>
            </a:r>
            <a:r>
              <a:rPr lang="zh-CN" altLang="en-US" sz="1400" b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/>
              </a:rPr>
              <a:t>表现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/>
              </a:rPr>
              <a:t>（样式</a:t>
            </a:r>
            <a:r>
              <a:rPr lang="en-US" altLang="zh-CN" sz="1400" b="0">
                <a:latin typeface="Consolas" panose="020B0609020204030204" pitchFamily="49" charset="0"/>
                <a:ea typeface="阿里巴巴普惠体" panose="00020600040101010101"/>
              </a:rPr>
              <a:t>: color/font/background/width/height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/>
              </a:rPr>
              <a:t>）。</a:t>
            </a:r>
          </a:p>
          <a:p>
            <a:pPr>
              <a:spcBef>
                <a:spcPts val="600"/>
              </a:spcBef>
            </a:pPr>
            <a:r>
              <a:rPr lang="en-US" altLang="zh-CN" sz="1400" b="0">
                <a:latin typeface="Consolas" panose="020B0609020204030204" pitchFamily="49" charset="0"/>
                <a:ea typeface="阿里巴巴普惠体" panose="00020600040101010101"/>
              </a:rPr>
              <a:t>JavaScript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/>
              </a:rPr>
              <a:t>：负责网页的</a:t>
            </a:r>
            <a:r>
              <a:rPr lang="zh-CN" altLang="en-US" sz="1400" b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/>
              </a:rPr>
              <a:t>行为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/>
              </a:rPr>
              <a:t>（交互效果）。</a:t>
            </a:r>
          </a:p>
          <a:p>
            <a:endParaRPr lang="zh-CN" altLang="en-US" sz="1400">
              <a:ea typeface="阿里巴巴普惠体" panose="00020600040101010101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8BEDE72-8A5D-DFDA-8689-C2E711416B0E}"/>
              </a:ext>
            </a:extLst>
          </p:cNvPr>
          <p:cNvGrpSpPr/>
          <p:nvPr/>
        </p:nvGrpSpPr>
        <p:grpSpPr>
          <a:xfrm>
            <a:off x="8696814" y="4513189"/>
            <a:ext cx="1860125" cy="1503419"/>
            <a:chOff x="8789178" y="3429000"/>
            <a:chExt cx="1860125" cy="150341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AB51FBD-C780-5BFE-EAB6-D96B855B66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614" y="3429000"/>
              <a:ext cx="1110673" cy="1110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D0E36BF-64E3-428A-7710-EE7625E7E263}"/>
                </a:ext>
              </a:extLst>
            </p:cNvPr>
            <p:cNvSpPr txBox="1"/>
            <p:nvPr/>
          </p:nvSpPr>
          <p:spPr>
            <a:xfrm>
              <a:off x="8789178" y="4563087"/>
              <a:ext cx="1860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>
                  <a:solidFill>
                    <a:srgbClr val="38A7F2"/>
                  </a:solidFill>
                  <a:latin typeface="Alibaba PuHuiTi B"/>
                  <a:ea typeface="阿里巴巴普惠体" panose="00020600040101010101"/>
                </a:rPr>
                <a:t>visual studio code</a:t>
              </a:r>
              <a:endParaRPr lang="zh-CN" altLang="en-US" dirty="0">
                <a:solidFill>
                  <a:srgbClr val="38A7F2"/>
                </a:solidFill>
                <a:latin typeface="Alibaba PuHuiTi B"/>
                <a:ea typeface="阿里巴巴普惠体" panose="00020600040101010101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3B92AEE-5F8B-CF96-7313-7A26076A0B97}"/>
              </a:ext>
            </a:extLst>
          </p:cNvPr>
          <p:cNvSpPr txBox="1"/>
          <p:nvPr/>
        </p:nvSpPr>
        <p:spPr>
          <a:xfrm>
            <a:off x="7666181" y="3839366"/>
            <a:ext cx="812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C00000"/>
                </a:solidFill>
                <a:latin typeface="+mn-lt"/>
                <a:ea typeface="+mn-ea"/>
              </a:rPr>
              <a:t>P1~P38</a:t>
            </a:r>
            <a:endParaRPr lang="zh-CN" altLang="en-US" sz="16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971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37A9F78-270A-8329-5190-1651E70A4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常用指令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D6D0A1B-1085-297E-0C4D-8EB6C028B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8410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指令：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HTML</a:t>
            </a:r>
            <a:r>
              <a:rPr lang="zh-CN" altLang="en-US">
                <a:latin typeface="Fira Code" panose="020B0809050000020004" pitchFamily="49" charset="0"/>
              </a:rPr>
              <a:t>标签上带有 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v-</a:t>
            </a:r>
            <a:r>
              <a:rPr lang="zh-CN" altLang="en-US">
                <a:latin typeface="Fira Code" panose="020B0809050000020004" pitchFamily="49" charset="0"/>
              </a:rPr>
              <a:t>前缀的特殊属性，不同的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指令</a:t>
            </a:r>
            <a:r>
              <a:rPr lang="zh-CN" altLang="en-US">
                <a:latin typeface="Fira Code" panose="020B0809050000020004" pitchFamily="49" charset="0"/>
              </a:rPr>
              <a:t>具有不同的含义，可以实现不同的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功能</a:t>
            </a:r>
            <a:r>
              <a:rPr lang="zh-CN" altLang="en-US">
                <a:latin typeface="Fira Code" panose="020B0809050000020004" pitchFamily="49" charset="0"/>
              </a:rPr>
              <a:t>。</a:t>
            </a:r>
            <a:endParaRPr lang="en-US" altLang="zh-CN">
              <a:latin typeface="Fira Code" panose="020B08090500000200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常用指令：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26D5007-738E-55AD-B04E-CB8F9DD4042B}"/>
              </a:ext>
            </a:extLst>
          </p:cNvPr>
          <p:cNvGraphicFramePr>
            <a:graphicFrameLocks noGrp="1"/>
          </p:cNvGraphicFramePr>
          <p:nvPr/>
        </p:nvGraphicFramePr>
        <p:xfrm>
          <a:off x="1040566" y="2614301"/>
          <a:ext cx="9887410" cy="32506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5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6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指令</a:t>
                      </a:r>
                      <a:endParaRPr lang="zh-CN" altLang="en-US" sz="1600" dirty="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作用</a:t>
                      </a:r>
                    </a:p>
                  </a:txBody>
                  <a:tcPr marT="45721" marB="45721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solidFill>
                            <a:srgbClr val="42B88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v-for</a:t>
                      </a:r>
                      <a:endParaRPr lang="zh-CN" altLang="en-US" sz="1200">
                        <a:solidFill>
                          <a:srgbClr val="42B883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列表渲染，遍历容器的元素或者对象的属性</a:t>
                      </a:r>
                    </a:p>
                  </a:txBody>
                  <a:tcPr marT="45721" marB="45721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42B88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v-bind</a:t>
                      </a:r>
                      <a:endParaRPr lang="zh-CN" altLang="en-US" sz="1200" dirty="0">
                        <a:solidFill>
                          <a:srgbClr val="42B883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为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HTML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标签绑定属性值，如设置 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href , css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样式等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24763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42B88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v-if/v-else-if/v-else</a:t>
                      </a:r>
                      <a:endParaRPr lang="zh-CN" altLang="en-US" sz="1200" dirty="0">
                        <a:solidFill>
                          <a:srgbClr val="42B883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条件性的渲染某元素，判定为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时渲染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,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否则不渲染</a:t>
                      </a:r>
                    </a:p>
                  </a:txBody>
                  <a:tcPr marT="45721" marB="45721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7715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42B88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v-show</a:t>
                      </a:r>
                      <a:endParaRPr lang="zh-CN" altLang="en-US" sz="1200" dirty="0">
                        <a:solidFill>
                          <a:srgbClr val="42B883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根据条件展示某元素，区别在于切换的是</a:t>
                      </a:r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display</a:t>
                      </a:r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属性的值</a:t>
                      </a:r>
                    </a:p>
                  </a:txBody>
                  <a:tcPr marT="45721" marB="45721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42B88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v-model</a:t>
                      </a:r>
                      <a:endParaRPr lang="zh-CN" altLang="en-US" sz="1200" dirty="0">
                        <a:solidFill>
                          <a:srgbClr val="42B883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在表单元素上创建双向数据绑定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solidFill>
                            <a:srgbClr val="42B88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v-on</a:t>
                      </a:r>
                      <a:endParaRPr lang="zh-CN" altLang="en-US" sz="1200">
                        <a:solidFill>
                          <a:srgbClr val="42B883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为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HTML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标签绑定事件</a:t>
                      </a:r>
                    </a:p>
                  </a:txBody>
                  <a:tcPr marT="45721" marB="45721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30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6FD62D2-2DDE-0FFB-5974-3FC73E3194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51719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列表渲染，遍历容器的元素或者对象的属性</a:t>
            </a: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16AEF9D-3EB6-99A8-AFE3-DA9676B3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v-for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6D7D02-1A23-41DF-471D-B64D1A725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510" y="2178412"/>
            <a:ext cx="5678170" cy="991642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C5C1BDC-E994-5752-4C19-082C0C485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15" y="2167284"/>
            <a:ext cx="4180523" cy="3253806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15" name="right-arrowheads_44810">
            <a:extLst>
              <a:ext uri="{FF2B5EF4-FFF2-40B4-BE49-F238E27FC236}">
                <a16:creationId xmlns:a16="http://schemas.microsoft.com/office/drawing/2014/main" id="{B84A9439-FA8F-8776-3D1F-F30306FBCB04}"/>
              </a:ext>
            </a:extLst>
          </p:cNvPr>
          <p:cNvSpPr/>
          <p:nvPr/>
        </p:nvSpPr>
        <p:spPr>
          <a:xfrm>
            <a:off x="5435798" y="2381803"/>
            <a:ext cx="420052" cy="410324"/>
          </a:xfrm>
          <a:custGeom>
            <a:avLst/>
            <a:gdLst>
              <a:gd name="T0" fmla="*/ 59 w 415"/>
              <a:gd name="T1" fmla="*/ 406 h 406"/>
              <a:gd name="T2" fmla="*/ 25 w 415"/>
              <a:gd name="T3" fmla="*/ 394 h 406"/>
              <a:gd name="T4" fmla="*/ 19 w 415"/>
              <a:gd name="T5" fmla="*/ 318 h 406"/>
              <a:gd name="T6" fmla="*/ 114 w 415"/>
              <a:gd name="T7" fmla="*/ 206 h 406"/>
              <a:gd name="T8" fmla="*/ 19 w 415"/>
              <a:gd name="T9" fmla="*/ 94 h 406"/>
              <a:gd name="T10" fmla="*/ 25 w 415"/>
              <a:gd name="T11" fmla="*/ 19 h 406"/>
              <a:gd name="T12" fmla="*/ 100 w 415"/>
              <a:gd name="T13" fmla="*/ 25 h 406"/>
              <a:gd name="T14" fmla="*/ 225 w 415"/>
              <a:gd name="T15" fmla="*/ 172 h 406"/>
              <a:gd name="T16" fmla="*/ 225 w 415"/>
              <a:gd name="T17" fmla="*/ 241 h 406"/>
              <a:gd name="T18" fmla="*/ 100 w 415"/>
              <a:gd name="T19" fmla="*/ 388 h 406"/>
              <a:gd name="T20" fmla="*/ 59 w 415"/>
              <a:gd name="T21" fmla="*/ 406 h 406"/>
              <a:gd name="T22" fmla="*/ 273 w 415"/>
              <a:gd name="T23" fmla="*/ 388 h 406"/>
              <a:gd name="T24" fmla="*/ 398 w 415"/>
              <a:gd name="T25" fmla="*/ 241 h 406"/>
              <a:gd name="T26" fmla="*/ 398 w 415"/>
              <a:gd name="T27" fmla="*/ 172 h 406"/>
              <a:gd name="T28" fmla="*/ 273 w 415"/>
              <a:gd name="T29" fmla="*/ 25 h 406"/>
              <a:gd name="T30" fmla="*/ 198 w 415"/>
              <a:gd name="T31" fmla="*/ 19 h 406"/>
              <a:gd name="T32" fmla="*/ 192 w 415"/>
              <a:gd name="T33" fmla="*/ 94 h 406"/>
              <a:gd name="T34" fmla="*/ 287 w 415"/>
              <a:gd name="T35" fmla="*/ 206 h 406"/>
              <a:gd name="T36" fmla="*/ 192 w 415"/>
              <a:gd name="T37" fmla="*/ 318 h 406"/>
              <a:gd name="T38" fmla="*/ 198 w 415"/>
              <a:gd name="T39" fmla="*/ 394 h 406"/>
              <a:gd name="T40" fmla="*/ 232 w 415"/>
              <a:gd name="T41" fmla="*/ 406 h 406"/>
              <a:gd name="T42" fmla="*/ 273 w 415"/>
              <a:gd name="T43" fmla="*/ 388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5" h="406">
                <a:moveTo>
                  <a:pt x="59" y="406"/>
                </a:moveTo>
                <a:cubicBezTo>
                  <a:pt x="47" y="406"/>
                  <a:pt x="35" y="402"/>
                  <a:pt x="25" y="394"/>
                </a:cubicBezTo>
                <a:cubicBezTo>
                  <a:pt x="2" y="375"/>
                  <a:pt x="0" y="341"/>
                  <a:pt x="19" y="318"/>
                </a:cubicBezTo>
                <a:lnTo>
                  <a:pt x="114" y="206"/>
                </a:lnTo>
                <a:lnTo>
                  <a:pt x="19" y="94"/>
                </a:lnTo>
                <a:cubicBezTo>
                  <a:pt x="0" y="71"/>
                  <a:pt x="2" y="38"/>
                  <a:pt x="25" y="19"/>
                </a:cubicBezTo>
                <a:cubicBezTo>
                  <a:pt x="47" y="0"/>
                  <a:pt x="81" y="2"/>
                  <a:pt x="100" y="25"/>
                </a:cubicBezTo>
                <a:lnTo>
                  <a:pt x="225" y="172"/>
                </a:lnTo>
                <a:cubicBezTo>
                  <a:pt x="242" y="192"/>
                  <a:pt x="242" y="221"/>
                  <a:pt x="225" y="241"/>
                </a:cubicBezTo>
                <a:lnTo>
                  <a:pt x="100" y="388"/>
                </a:lnTo>
                <a:cubicBezTo>
                  <a:pt x="89" y="400"/>
                  <a:pt x="74" y="406"/>
                  <a:pt x="59" y="406"/>
                </a:cubicBezTo>
                <a:close/>
                <a:moveTo>
                  <a:pt x="273" y="388"/>
                </a:moveTo>
                <a:lnTo>
                  <a:pt x="398" y="241"/>
                </a:lnTo>
                <a:cubicBezTo>
                  <a:pt x="415" y="221"/>
                  <a:pt x="415" y="192"/>
                  <a:pt x="398" y="172"/>
                </a:cubicBezTo>
                <a:lnTo>
                  <a:pt x="273" y="25"/>
                </a:lnTo>
                <a:cubicBezTo>
                  <a:pt x="254" y="2"/>
                  <a:pt x="220" y="0"/>
                  <a:pt x="198" y="19"/>
                </a:cubicBezTo>
                <a:cubicBezTo>
                  <a:pt x="175" y="38"/>
                  <a:pt x="173" y="71"/>
                  <a:pt x="192" y="94"/>
                </a:cubicBezTo>
                <a:lnTo>
                  <a:pt x="287" y="206"/>
                </a:lnTo>
                <a:lnTo>
                  <a:pt x="192" y="318"/>
                </a:lnTo>
                <a:cubicBezTo>
                  <a:pt x="173" y="341"/>
                  <a:pt x="175" y="375"/>
                  <a:pt x="198" y="394"/>
                </a:cubicBezTo>
                <a:cubicBezTo>
                  <a:pt x="208" y="402"/>
                  <a:pt x="220" y="406"/>
                  <a:pt x="232" y="406"/>
                </a:cubicBezTo>
                <a:cubicBezTo>
                  <a:pt x="247" y="406"/>
                  <a:pt x="262" y="400"/>
                  <a:pt x="273" y="38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6FD62D2-2DDE-0FFB-5974-3FC73E3194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1"/>
            <a:ext cx="10749598" cy="27308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列表渲染，遍历容器的元素或者对象的属性</a:t>
            </a: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600" b="0">
                <a:solidFill>
                  <a:srgbClr val="0000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altLang="zh-CN" sz="1400" b="0">
                <a:solidFill>
                  <a:srgbClr val="0000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v-for 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 "(item,index) </a:t>
            </a:r>
            <a:r>
              <a:rPr lang="en-US" altLang="zh-CN" sz="1400" b="0">
                <a:solidFill>
                  <a:srgbClr val="0000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in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items"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spcBef>
                <a:spcPts val="600"/>
              </a:spcBef>
            </a:pP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参数说明：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lvl="2">
              <a:spcBef>
                <a:spcPts val="600"/>
              </a:spcBef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items 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为遍历的数组</a:t>
            </a:r>
          </a:p>
          <a:p>
            <a:pPr lvl="2">
              <a:spcBef>
                <a:spcPts val="600"/>
              </a:spcBef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item 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为遍历出来的元素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lvl="2">
              <a:spcBef>
                <a:spcPts val="600"/>
              </a:spcBef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index 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为索引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/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下标，从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0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开始 ；可以省略，省略</a:t>
            </a:r>
            <a:r>
              <a:rPr lang="en-US" altLang="zh-CN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index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r>
              <a:rPr lang="en-US" altLang="zh-CN" sz="1400" b="0">
                <a:solidFill>
                  <a:srgbClr val="0000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v-for 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 "item </a:t>
            </a:r>
            <a:r>
              <a:rPr lang="en-US" altLang="zh-CN" sz="1400" b="0">
                <a:solidFill>
                  <a:srgbClr val="0000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in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items"</a:t>
            </a:r>
            <a:endParaRPr lang="en-US" altLang="zh-CN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16AEF9D-3EB6-99A8-AFE3-DA9676B3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v-for</a:t>
            </a:r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BC04039-6A35-6089-1FC8-349AD3AFFDB6}"/>
              </a:ext>
            </a:extLst>
          </p:cNvPr>
          <p:cNvGrpSpPr/>
          <p:nvPr/>
        </p:nvGrpSpPr>
        <p:grpSpPr>
          <a:xfrm>
            <a:off x="746599" y="6009073"/>
            <a:ext cx="10698801" cy="448408"/>
            <a:chOff x="710879" y="5978768"/>
            <a:chExt cx="10698801" cy="448408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E33164A4-5DA3-AAC8-0727-73ACBE57A2BF}"/>
                </a:ext>
              </a:extLst>
            </p:cNvPr>
            <p:cNvSpPr/>
            <p:nvPr/>
          </p:nvSpPr>
          <p:spPr>
            <a:xfrm>
              <a:off x="710880" y="5978769"/>
              <a:ext cx="10698800" cy="448407"/>
            </a:xfrm>
            <a:prstGeom prst="round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遍历的数组，必须在</a:t>
              </a: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data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中定义； 要想让哪个标签循环展示多次，就在哪个标签上使用 </a:t>
              </a: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v-for 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指令。</a:t>
              </a:r>
              <a:endPara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矩形: 圆顶角 18">
              <a:extLst>
                <a:ext uri="{FF2B5EF4-FFF2-40B4-BE49-F238E27FC236}">
                  <a16:creationId xmlns:a16="http://schemas.microsoft.com/office/drawing/2014/main" id="{BAB845D7-BE42-8041-1720-2EB67716B4FA}"/>
                </a:ext>
              </a:extLst>
            </p:cNvPr>
            <p:cNvSpPr/>
            <p:nvPr/>
          </p:nvSpPr>
          <p:spPr>
            <a:xfrm rot="16200000">
              <a:off x="1000720" y="5688927"/>
              <a:ext cx="448407" cy="1028089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20" name="Shape 2468">
              <a:extLst>
                <a:ext uri="{FF2B5EF4-FFF2-40B4-BE49-F238E27FC236}">
                  <a16:creationId xmlns:a16="http://schemas.microsoft.com/office/drawing/2014/main" id="{01DCDD36-AC10-EAE0-475D-97514696914D}"/>
                </a:ext>
              </a:extLst>
            </p:cNvPr>
            <p:cNvSpPr/>
            <p:nvPr/>
          </p:nvSpPr>
          <p:spPr>
            <a:xfrm>
              <a:off x="810436" y="6084881"/>
              <a:ext cx="279459" cy="22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1" i="0" u="none" strike="noStrike" kern="1200" cap="none" spc="0" normalizeH="0" baseline="0" noProof="1">
                <a:ln>
                  <a:noFill/>
                </a:ln>
                <a:solidFill>
                  <a:srgbClr val="F4B246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黑体"/>
                <a:cs typeface="Arial" panose="020B0604020202020204"/>
                <a:sym typeface="Gill San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E1CA037-0498-E4B0-7CDE-7E5E3CC8ACD6}"/>
                </a:ext>
              </a:extLst>
            </p:cNvPr>
            <p:cNvSpPr txBox="1"/>
            <p:nvPr/>
          </p:nvSpPr>
          <p:spPr>
            <a:xfrm>
              <a:off x="1099258" y="6038494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注意：</a:t>
              </a: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140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D5C233-EBC0-BBF5-8CD2-7679F00D45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1"/>
            <a:ext cx="5760538" cy="2743200"/>
          </a:xfrm>
        </p:spPr>
        <p:txBody>
          <a:bodyPr/>
          <a:lstStyle/>
          <a:p>
            <a:r>
              <a:rPr lang="en-US" altLang="zh-CN"/>
              <a:t>v-for </a:t>
            </a:r>
            <a:r>
              <a:rPr lang="zh-CN" altLang="en-US"/>
              <a:t>指令</a:t>
            </a:r>
            <a:endParaRPr lang="en-US" altLang="zh-CN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作用：基于数据循环</a:t>
            </a:r>
            <a:r>
              <a:rPr lang="en-US" altLang="zh-CN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,</a:t>
            </a: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多次渲染整个元素</a:t>
            </a:r>
            <a:endParaRPr lang="en-US" altLang="zh-CN" sz="14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语法</a:t>
            </a:r>
            <a:r>
              <a:rPr lang="en-US" altLang="zh-CN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:</a:t>
            </a: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b="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v-for </a:t>
            </a:r>
            <a:r>
              <a:rPr lang="en-US" altLang="zh-CN" sz="1400" b="0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= "(item,index) </a:t>
            </a:r>
            <a:r>
              <a:rPr lang="en-US" altLang="zh-CN" sz="1400" b="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in</a:t>
            </a:r>
            <a:r>
              <a:rPr lang="en-US" altLang="zh-CN" sz="1400" b="0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items"</a:t>
            </a:r>
            <a:endParaRPr lang="en-US" altLang="zh-CN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577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2A75B6-0709-F04A-AD1D-417BFB66C1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3"/>
            <a:ext cx="10749598" cy="448408"/>
          </a:xfrm>
        </p:spPr>
        <p:txBody>
          <a:bodyPr/>
          <a:lstStyle/>
          <a:p>
            <a:r>
              <a:rPr lang="zh-CN" altLang="en-US">
                <a:latin typeface="Fira Code" panose="020B0809050000020004" pitchFamily="49" charset="0"/>
              </a:rPr>
              <a:t>作用：动态为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HTML</a:t>
            </a:r>
            <a:r>
              <a:rPr lang="zh-CN" altLang="en-US">
                <a:latin typeface="Fira Code" panose="020B0809050000020004" pitchFamily="49" charset="0"/>
              </a:rPr>
              <a:t>标签绑定属性值，如设置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href</a:t>
            </a:r>
            <a:r>
              <a:rPr lang="zh-CN" altLang="en-US">
                <a:latin typeface="Fira Code" panose="020B0809050000020004" pitchFamily="49" charset="0"/>
              </a:rPr>
              <a:t>，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src</a:t>
            </a:r>
            <a:r>
              <a:rPr lang="zh-CN" altLang="en-US">
                <a:latin typeface="Fira Code" panose="020B0809050000020004" pitchFamily="49" charset="0"/>
              </a:rPr>
              <a:t>，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style</a:t>
            </a:r>
            <a:r>
              <a:rPr lang="zh-CN" altLang="en-US">
                <a:latin typeface="Fira Code" panose="020B0809050000020004" pitchFamily="49" charset="0"/>
              </a:rPr>
              <a:t>样式等。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847283A-34B6-D33D-1893-32BDFCE1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v-bind</a:t>
            </a:r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02A3D76-624A-FB05-0694-CA08620EC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265" y="2109305"/>
            <a:ext cx="2952750" cy="1409700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7D339B7-4034-3A71-7504-DC847747F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630" y="2414105"/>
            <a:ext cx="4667250" cy="800100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74EB557-5A68-84D0-C015-270695DA4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150" y="4578516"/>
            <a:ext cx="2952750" cy="333375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0A827AC-FB8B-F19D-7A44-4F865AB46768}"/>
              </a:ext>
            </a:extLst>
          </p:cNvPr>
          <p:cNvCxnSpPr>
            <a:stCxn id="24" idx="0"/>
          </p:cNvCxnSpPr>
          <p:nvPr/>
        </p:nvCxnSpPr>
        <p:spPr>
          <a:xfrm flipV="1">
            <a:off x="6613525" y="2946400"/>
            <a:ext cx="0" cy="1632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AB6F3399-160D-F858-CAE7-5D7508710199}"/>
              </a:ext>
            </a:extLst>
          </p:cNvPr>
          <p:cNvSpPr txBox="1"/>
          <p:nvPr/>
        </p:nvSpPr>
        <p:spPr>
          <a:xfrm>
            <a:off x="6613525" y="3832626"/>
            <a:ext cx="772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</a:rPr>
              <a:t>v-bind</a:t>
            </a:r>
            <a:endParaRPr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19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2A75B6-0709-F04A-AD1D-417BFB66C1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1439969"/>
          </a:xfrm>
        </p:spPr>
        <p:txBody>
          <a:bodyPr/>
          <a:lstStyle/>
          <a:p>
            <a:r>
              <a:rPr lang="zh-CN" altLang="en-US">
                <a:latin typeface="Fira Code" panose="020B0809050000020004" pitchFamily="49" charset="0"/>
              </a:rPr>
              <a:t>作用：动态为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HTML</a:t>
            </a:r>
            <a:r>
              <a:rPr lang="zh-CN" altLang="en-US">
                <a:latin typeface="Fira Code" panose="020B0809050000020004" pitchFamily="49" charset="0"/>
              </a:rPr>
              <a:t>标签绑定属性值，如设置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href</a:t>
            </a:r>
            <a:r>
              <a:rPr lang="zh-CN" altLang="en-US">
                <a:latin typeface="Fira Code" panose="020B0809050000020004" pitchFamily="49" charset="0"/>
              </a:rPr>
              <a:t>，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src</a:t>
            </a:r>
            <a:r>
              <a:rPr lang="zh-CN" altLang="en-US">
                <a:latin typeface="Fira Code" panose="020B0809050000020004" pitchFamily="49" charset="0"/>
              </a:rPr>
              <a:t>，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style</a:t>
            </a:r>
            <a:r>
              <a:rPr lang="zh-CN" altLang="en-US">
                <a:latin typeface="Fira Code" panose="020B0809050000020004" pitchFamily="49" charset="0"/>
              </a:rPr>
              <a:t>样式等。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zh-CN" altLang="en-US">
                <a:latin typeface="Fira Code" panose="020B0809050000020004" pitchFamily="49" charset="0"/>
              </a:rPr>
              <a:t>语法：</a:t>
            </a:r>
            <a:r>
              <a:rPr lang="en-US" altLang="zh-CN">
                <a:solidFill>
                  <a:srgbClr val="001FE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v-bind: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属性名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="</a:t>
            </a:r>
            <a:r>
              <a:rPr lang="zh-CN" altLang="en-US">
                <a:latin typeface="Fira Code" panose="020B0809050000020004" pitchFamily="49" charset="0"/>
              </a:rPr>
              <a:t>属性值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"</a:t>
            </a:r>
          </a:p>
          <a:p>
            <a:r>
              <a:rPr lang="zh-CN" altLang="en-US">
                <a:latin typeface="Fira Code" panose="020B0809050000020004" pitchFamily="49" charset="0"/>
              </a:rPr>
              <a:t>简化：</a:t>
            </a:r>
            <a:r>
              <a:rPr lang="en-US" altLang="zh-CN">
                <a:solidFill>
                  <a:srgbClr val="001FE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: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属性名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="</a:t>
            </a:r>
            <a:r>
              <a:rPr lang="zh-CN" altLang="en-US">
                <a:latin typeface="Fira Code" panose="020B0809050000020004" pitchFamily="49" charset="0"/>
              </a:rPr>
              <a:t>属性值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"</a:t>
            </a:r>
            <a:endParaRPr lang="zh-CN" altLang="en-US">
              <a:latin typeface="Fira Code" panose="020B0809050000020004" pitchFamily="49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847283A-34B6-D33D-1893-32BDFCE1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v-bind</a:t>
            </a:r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CE8CAA7-44B4-A5BD-52B3-9D9188AAE5D6}"/>
              </a:ext>
            </a:extLst>
          </p:cNvPr>
          <p:cNvGrpSpPr/>
          <p:nvPr/>
        </p:nvGrpSpPr>
        <p:grpSpPr>
          <a:xfrm>
            <a:off x="1154276" y="5875082"/>
            <a:ext cx="10199307" cy="448408"/>
            <a:chOff x="710879" y="5978768"/>
            <a:chExt cx="10199307" cy="448408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1118CD00-4416-6D77-10CC-0AAE0C08469F}"/>
                </a:ext>
              </a:extLst>
            </p:cNvPr>
            <p:cNvSpPr/>
            <p:nvPr/>
          </p:nvSpPr>
          <p:spPr>
            <a:xfrm>
              <a:off x="710880" y="5978769"/>
              <a:ext cx="10199306" cy="448407"/>
            </a:xfrm>
            <a:prstGeom prst="round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v-bind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所绑定的数据，必须在</a:t>
              </a: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data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中定义 。</a:t>
              </a:r>
              <a:endPara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30" name="矩形: 圆顶角 29">
              <a:extLst>
                <a:ext uri="{FF2B5EF4-FFF2-40B4-BE49-F238E27FC236}">
                  <a16:creationId xmlns:a16="http://schemas.microsoft.com/office/drawing/2014/main" id="{E17A07BF-7E33-DEC8-131B-21ED28D63E45}"/>
                </a:ext>
              </a:extLst>
            </p:cNvPr>
            <p:cNvSpPr/>
            <p:nvPr/>
          </p:nvSpPr>
          <p:spPr>
            <a:xfrm rot="16200000">
              <a:off x="1000720" y="5688927"/>
              <a:ext cx="448407" cy="1028089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31" name="Shape 2468">
              <a:extLst>
                <a:ext uri="{FF2B5EF4-FFF2-40B4-BE49-F238E27FC236}">
                  <a16:creationId xmlns:a16="http://schemas.microsoft.com/office/drawing/2014/main" id="{5D774D9F-942E-550E-14BD-C16F906E041B}"/>
                </a:ext>
              </a:extLst>
            </p:cNvPr>
            <p:cNvSpPr/>
            <p:nvPr/>
          </p:nvSpPr>
          <p:spPr>
            <a:xfrm>
              <a:off x="810436" y="6084881"/>
              <a:ext cx="279459" cy="22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1" i="0" u="none" strike="noStrike" kern="1200" cap="none" spc="0" normalizeH="0" baseline="0" noProof="1">
                <a:ln>
                  <a:noFill/>
                </a:ln>
                <a:solidFill>
                  <a:srgbClr val="F4B246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黑体"/>
                <a:cs typeface="Arial" panose="020B0604020202020204"/>
                <a:sym typeface="Gill Sans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12AEF5A-3E84-8994-F18E-2F196AB8EFBA}"/>
                </a:ext>
              </a:extLst>
            </p:cNvPr>
            <p:cNvSpPr txBox="1"/>
            <p:nvPr/>
          </p:nvSpPr>
          <p:spPr>
            <a:xfrm>
              <a:off x="1099258" y="6038494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注意：</a:t>
              </a: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932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3">
            <a:extLst>
              <a:ext uri="{FF2B5EF4-FFF2-40B4-BE49-F238E27FC236}">
                <a16:creationId xmlns:a16="http://schemas.microsoft.com/office/drawing/2014/main" id="{9DEC8DD1-DD0D-E9ED-4645-D4C6853331D2}"/>
              </a:ext>
            </a:extLst>
          </p:cNvPr>
          <p:cNvSpPr txBox="1">
            <a:spLocks/>
          </p:cNvSpPr>
          <p:nvPr/>
        </p:nvSpPr>
        <p:spPr>
          <a:xfrm>
            <a:off x="5126584" y="1463041"/>
            <a:ext cx="5760538" cy="27432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v-bind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指令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  <a:p>
            <a:pPr marL="609585" marR="0" lvl="1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作用：为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标签的属性动态绑定属性值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09585" marR="0" lvl="1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写法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v-bind: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属性名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="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属性值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 </a:t>
            </a:r>
          </a:p>
          <a:p>
            <a:pPr marL="609585" marR="0" lvl="1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  :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属性名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="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属性值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347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2A75B6-0709-F04A-AD1D-417BFB66C1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1"/>
            <a:ext cx="6469848" cy="517191"/>
          </a:xfrm>
        </p:spPr>
        <p:txBody>
          <a:bodyPr/>
          <a:lstStyle/>
          <a:p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作用：这两类指令，都是用来控制元素的显示与隐藏的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847283A-34B6-D33D-1893-32BDFCE1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v-if &amp; v-show</a:t>
            </a:r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19EB8AF-5200-7247-65B2-46F5D15CE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795" y="2238375"/>
            <a:ext cx="6419850" cy="1190625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28FC24B-3F28-3BB7-1439-51960F0F50AA}"/>
              </a:ext>
            </a:extLst>
          </p:cNvPr>
          <p:cNvSpPr/>
          <p:nvPr/>
        </p:nvSpPr>
        <p:spPr>
          <a:xfrm>
            <a:off x="2702560" y="2651760"/>
            <a:ext cx="1645920" cy="38608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BAB39E8-8B64-F16A-D76A-69BB8F0F638C}"/>
              </a:ext>
            </a:extLst>
          </p:cNvPr>
          <p:cNvSpPr/>
          <p:nvPr/>
        </p:nvSpPr>
        <p:spPr>
          <a:xfrm>
            <a:off x="4399280" y="2651760"/>
            <a:ext cx="1645920" cy="38608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69528BC-FB3C-C33C-6C0B-2681AA774BB7}"/>
              </a:ext>
            </a:extLst>
          </p:cNvPr>
          <p:cNvSpPr/>
          <p:nvPr/>
        </p:nvSpPr>
        <p:spPr>
          <a:xfrm>
            <a:off x="6074410" y="2640647"/>
            <a:ext cx="1626235" cy="38608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group-of-users-silhouette_33715">
            <a:extLst>
              <a:ext uri="{FF2B5EF4-FFF2-40B4-BE49-F238E27FC236}">
                <a16:creationId xmlns:a16="http://schemas.microsoft.com/office/drawing/2014/main" id="{6BA08D5A-1CF8-8D75-79F9-3B65AE8E6EDB}"/>
              </a:ext>
            </a:extLst>
          </p:cNvPr>
          <p:cNvSpPr/>
          <p:nvPr/>
        </p:nvSpPr>
        <p:spPr>
          <a:xfrm>
            <a:off x="1280795" y="4148066"/>
            <a:ext cx="536265" cy="609685"/>
          </a:xfrm>
          <a:custGeom>
            <a:avLst/>
            <a:gdLst>
              <a:gd name="T0" fmla="*/ 534 w 1068"/>
              <a:gd name="T1" fmla="*/ 0 h 1216"/>
              <a:gd name="T2" fmla="*/ 534 w 1068"/>
              <a:gd name="T3" fmla="*/ 340 h 1216"/>
              <a:gd name="T4" fmla="*/ 616 w 1068"/>
              <a:gd name="T5" fmla="*/ 456 h 1216"/>
              <a:gd name="T6" fmla="*/ 606 w 1068"/>
              <a:gd name="T7" fmla="*/ 352 h 1216"/>
              <a:gd name="T8" fmla="*/ 417 w 1068"/>
              <a:gd name="T9" fmla="*/ 356 h 1216"/>
              <a:gd name="T10" fmla="*/ 542 w 1068"/>
              <a:gd name="T11" fmla="*/ 441 h 1216"/>
              <a:gd name="T12" fmla="*/ 645 w 1068"/>
              <a:gd name="T13" fmla="*/ 471 h 1216"/>
              <a:gd name="T14" fmla="*/ 801 w 1068"/>
              <a:gd name="T15" fmla="*/ 630 h 1216"/>
              <a:gd name="T16" fmla="*/ 801 w 1068"/>
              <a:gd name="T17" fmla="*/ 317 h 1216"/>
              <a:gd name="T18" fmla="*/ 542 w 1068"/>
              <a:gd name="T19" fmla="*/ 792 h 1216"/>
              <a:gd name="T20" fmla="*/ 542 w 1068"/>
              <a:gd name="T21" fmla="*/ 479 h 1216"/>
              <a:gd name="T22" fmla="*/ 542 w 1068"/>
              <a:gd name="T23" fmla="*/ 792 h 1216"/>
              <a:gd name="T24" fmla="*/ 475 w 1068"/>
              <a:gd name="T25" fmla="*/ 803 h 1216"/>
              <a:gd name="T26" fmla="*/ 275 w 1068"/>
              <a:gd name="T27" fmla="*/ 1166 h 1216"/>
              <a:gd name="T28" fmla="*/ 286 w 1068"/>
              <a:gd name="T29" fmla="*/ 1172 h 1216"/>
              <a:gd name="T30" fmla="*/ 797 w 1068"/>
              <a:gd name="T31" fmla="*/ 1171 h 1216"/>
              <a:gd name="T32" fmla="*/ 809 w 1068"/>
              <a:gd name="T33" fmla="*/ 1166 h 1216"/>
              <a:gd name="T34" fmla="*/ 608 w 1068"/>
              <a:gd name="T35" fmla="*/ 803 h 1216"/>
              <a:gd name="T36" fmla="*/ 736 w 1068"/>
              <a:gd name="T37" fmla="*/ 641 h 1216"/>
              <a:gd name="T38" fmla="*/ 846 w 1068"/>
              <a:gd name="T39" fmla="*/ 1004 h 1216"/>
              <a:gd name="T40" fmla="*/ 1057 w 1068"/>
              <a:gd name="T41" fmla="*/ 1010 h 1216"/>
              <a:gd name="T42" fmla="*/ 1068 w 1068"/>
              <a:gd name="T43" fmla="*/ 1004 h 1216"/>
              <a:gd name="T44" fmla="*/ 868 w 1068"/>
              <a:gd name="T45" fmla="*/ 641 h 1216"/>
              <a:gd name="T46" fmla="*/ 350 w 1068"/>
              <a:gd name="T47" fmla="*/ 606 h 1216"/>
              <a:gd name="T48" fmla="*/ 424 w 1068"/>
              <a:gd name="T49" fmla="*/ 474 h 1216"/>
              <a:gd name="T50" fmla="*/ 110 w 1068"/>
              <a:gd name="T51" fmla="*/ 474 h 1216"/>
              <a:gd name="T52" fmla="*/ 408 w 1068"/>
              <a:gd name="T53" fmla="*/ 776 h 1216"/>
              <a:gd name="T54" fmla="*/ 333 w 1068"/>
              <a:gd name="T55" fmla="*/ 641 h 1216"/>
              <a:gd name="T56" fmla="*/ 0 w 1068"/>
              <a:gd name="T57" fmla="*/ 842 h 1216"/>
              <a:gd name="T58" fmla="*/ 0 w 1068"/>
              <a:gd name="T59" fmla="*/ 1007 h 1216"/>
              <a:gd name="T60" fmla="*/ 237 w 1068"/>
              <a:gd name="T61" fmla="*/ 1053 h 1216"/>
              <a:gd name="T62" fmla="*/ 408 w 1068"/>
              <a:gd name="T63" fmla="*/ 776 h 1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8" h="1216">
                <a:moveTo>
                  <a:pt x="364" y="170"/>
                </a:moveTo>
                <a:cubicBezTo>
                  <a:pt x="364" y="76"/>
                  <a:pt x="440" y="0"/>
                  <a:pt x="534" y="0"/>
                </a:cubicBezTo>
                <a:cubicBezTo>
                  <a:pt x="628" y="0"/>
                  <a:pt x="704" y="76"/>
                  <a:pt x="704" y="170"/>
                </a:cubicBezTo>
                <a:cubicBezTo>
                  <a:pt x="704" y="264"/>
                  <a:pt x="628" y="340"/>
                  <a:pt x="534" y="340"/>
                </a:cubicBezTo>
                <a:cubicBezTo>
                  <a:pt x="440" y="340"/>
                  <a:pt x="364" y="264"/>
                  <a:pt x="364" y="170"/>
                </a:cubicBezTo>
                <a:close/>
                <a:moveTo>
                  <a:pt x="616" y="456"/>
                </a:moveTo>
                <a:cubicBezTo>
                  <a:pt x="617" y="419"/>
                  <a:pt x="630" y="385"/>
                  <a:pt x="651" y="356"/>
                </a:cubicBezTo>
                <a:cubicBezTo>
                  <a:pt x="636" y="353"/>
                  <a:pt x="621" y="352"/>
                  <a:pt x="606" y="352"/>
                </a:cubicBezTo>
                <a:lnTo>
                  <a:pt x="462" y="352"/>
                </a:lnTo>
                <a:cubicBezTo>
                  <a:pt x="447" y="352"/>
                  <a:pt x="432" y="353"/>
                  <a:pt x="417" y="356"/>
                </a:cubicBezTo>
                <a:cubicBezTo>
                  <a:pt x="439" y="387"/>
                  <a:pt x="452" y="424"/>
                  <a:pt x="453" y="464"/>
                </a:cubicBezTo>
                <a:cubicBezTo>
                  <a:pt x="479" y="449"/>
                  <a:pt x="510" y="441"/>
                  <a:pt x="542" y="441"/>
                </a:cubicBezTo>
                <a:cubicBezTo>
                  <a:pt x="568" y="441"/>
                  <a:pt x="593" y="446"/>
                  <a:pt x="616" y="456"/>
                </a:cubicBezTo>
                <a:close/>
                <a:moveTo>
                  <a:pt x="645" y="471"/>
                </a:moveTo>
                <a:cubicBezTo>
                  <a:pt x="694" y="502"/>
                  <a:pt x="729" y="555"/>
                  <a:pt x="735" y="615"/>
                </a:cubicBezTo>
                <a:cubicBezTo>
                  <a:pt x="755" y="625"/>
                  <a:pt x="777" y="630"/>
                  <a:pt x="801" y="630"/>
                </a:cubicBezTo>
                <a:cubicBezTo>
                  <a:pt x="888" y="630"/>
                  <a:pt x="958" y="560"/>
                  <a:pt x="958" y="474"/>
                </a:cubicBezTo>
                <a:cubicBezTo>
                  <a:pt x="958" y="387"/>
                  <a:pt x="888" y="317"/>
                  <a:pt x="801" y="317"/>
                </a:cubicBezTo>
                <a:cubicBezTo>
                  <a:pt x="715" y="317"/>
                  <a:pt x="646" y="386"/>
                  <a:pt x="645" y="471"/>
                </a:cubicBezTo>
                <a:close/>
                <a:moveTo>
                  <a:pt x="542" y="792"/>
                </a:moveTo>
                <a:cubicBezTo>
                  <a:pt x="628" y="792"/>
                  <a:pt x="699" y="722"/>
                  <a:pt x="699" y="635"/>
                </a:cubicBezTo>
                <a:cubicBezTo>
                  <a:pt x="699" y="549"/>
                  <a:pt x="628" y="479"/>
                  <a:pt x="542" y="479"/>
                </a:cubicBezTo>
                <a:cubicBezTo>
                  <a:pt x="455" y="479"/>
                  <a:pt x="385" y="549"/>
                  <a:pt x="385" y="635"/>
                </a:cubicBezTo>
                <a:cubicBezTo>
                  <a:pt x="385" y="722"/>
                  <a:pt x="455" y="792"/>
                  <a:pt x="542" y="792"/>
                </a:cubicBezTo>
                <a:close/>
                <a:moveTo>
                  <a:pt x="608" y="803"/>
                </a:moveTo>
                <a:lnTo>
                  <a:pt x="475" y="803"/>
                </a:lnTo>
                <a:cubicBezTo>
                  <a:pt x="365" y="803"/>
                  <a:pt x="275" y="893"/>
                  <a:pt x="275" y="1003"/>
                </a:cubicBezTo>
                <a:lnTo>
                  <a:pt x="275" y="1166"/>
                </a:lnTo>
                <a:lnTo>
                  <a:pt x="275" y="1169"/>
                </a:lnTo>
                <a:lnTo>
                  <a:pt x="286" y="1172"/>
                </a:lnTo>
                <a:cubicBezTo>
                  <a:pt x="392" y="1205"/>
                  <a:pt x="484" y="1216"/>
                  <a:pt x="559" y="1216"/>
                </a:cubicBezTo>
                <a:cubicBezTo>
                  <a:pt x="707" y="1216"/>
                  <a:pt x="792" y="1174"/>
                  <a:pt x="797" y="1171"/>
                </a:cubicBezTo>
                <a:lnTo>
                  <a:pt x="808" y="1166"/>
                </a:lnTo>
                <a:lnTo>
                  <a:pt x="809" y="1166"/>
                </a:lnTo>
                <a:lnTo>
                  <a:pt x="809" y="1003"/>
                </a:lnTo>
                <a:cubicBezTo>
                  <a:pt x="809" y="893"/>
                  <a:pt x="719" y="803"/>
                  <a:pt x="608" y="803"/>
                </a:cubicBezTo>
                <a:close/>
                <a:moveTo>
                  <a:pt x="868" y="641"/>
                </a:moveTo>
                <a:lnTo>
                  <a:pt x="736" y="641"/>
                </a:lnTo>
                <a:cubicBezTo>
                  <a:pt x="734" y="694"/>
                  <a:pt x="712" y="741"/>
                  <a:pt x="676" y="776"/>
                </a:cubicBezTo>
                <a:cubicBezTo>
                  <a:pt x="774" y="805"/>
                  <a:pt x="846" y="896"/>
                  <a:pt x="846" y="1004"/>
                </a:cubicBezTo>
                <a:lnTo>
                  <a:pt x="846" y="1054"/>
                </a:lnTo>
                <a:cubicBezTo>
                  <a:pt x="977" y="1049"/>
                  <a:pt x="1052" y="1012"/>
                  <a:pt x="1057" y="1010"/>
                </a:cubicBezTo>
                <a:lnTo>
                  <a:pt x="1067" y="1004"/>
                </a:lnTo>
                <a:lnTo>
                  <a:pt x="1068" y="1004"/>
                </a:lnTo>
                <a:lnTo>
                  <a:pt x="1068" y="842"/>
                </a:lnTo>
                <a:cubicBezTo>
                  <a:pt x="1068" y="731"/>
                  <a:pt x="978" y="641"/>
                  <a:pt x="868" y="641"/>
                </a:cubicBezTo>
                <a:close/>
                <a:moveTo>
                  <a:pt x="267" y="630"/>
                </a:moveTo>
                <a:cubicBezTo>
                  <a:pt x="298" y="630"/>
                  <a:pt x="326" y="621"/>
                  <a:pt x="350" y="606"/>
                </a:cubicBezTo>
                <a:cubicBezTo>
                  <a:pt x="358" y="556"/>
                  <a:pt x="385" y="512"/>
                  <a:pt x="423" y="482"/>
                </a:cubicBezTo>
                <a:cubicBezTo>
                  <a:pt x="423" y="480"/>
                  <a:pt x="424" y="477"/>
                  <a:pt x="424" y="474"/>
                </a:cubicBezTo>
                <a:cubicBezTo>
                  <a:pt x="424" y="387"/>
                  <a:pt x="353" y="317"/>
                  <a:pt x="267" y="317"/>
                </a:cubicBezTo>
                <a:cubicBezTo>
                  <a:pt x="180" y="317"/>
                  <a:pt x="110" y="387"/>
                  <a:pt x="110" y="474"/>
                </a:cubicBezTo>
                <a:cubicBezTo>
                  <a:pt x="110" y="560"/>
                  <a:pt x="180" y="630"/>
                  <a:pt x="267" y="630"/>
                </a:cubicBezTo>
                <a:close/>
                <a:moveTo>
                  <a:pt x="408" y="776"/>
                </a:moveTo>
                <a:cubicBezTo>
                  <a:pt x="372" y="742"/>
                  <a:pt x="350" y="694"/>
                  <a:pt x="348" y="642"/>
                </a:cubicBezTo>
                <a:cubicBezTo>
                  <a:pt x="343" y="641"/>
                  <a:pt x="338" y="641"/>
                  <a:pt x="333" y="641"/>
                </a:cubicBezTo>
                <a:lnTo>
                  <a:pt x="200" y="641"/>
                </a:lnTo>
                <a:cubicBezTo>
                  <a:pt x="90" y="641"/>
                  <a:pt x="0" y="731"/>
                  <a:pt x="0" y="842"/>
                </a:cubicBezTo>
                <a:lnTo>
                  <a:pt x="0" y="1004"/>
                </a:lnTo>
                <a:lnTo>
                  <a:pt x="0" y="1007"/>
                </a:lnTo>
                <a:lnTo>
                  <a:pt x="11" y="1010"/>
                </a:lnTo>
                <a:cubicBezTo>
                  <a:pt x="96" y="1037"/>
                  <a:pt x="172" y="1049"/>
                  <a:pt x="237" y="1053"/>
                </a:cubicBezTo>
                <a:lnTo>
                  <a:pt x="237" y="1004"/>
                </a:lnTo>
                <a:cubicBezTo>
                  <a:pt x="237" y="896"/>
                  <a:pt x="309" y="805"/>
                  <a:pt x="408" y="7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538B0B3-E5EA-115F-41D9-2E637A83E934}"/>
              </a:ext>
            </a:extLst>
          </p:cNvPr>
          <p:cNvSpPr txBox="1"/>
          <p:nvPr/>
        </p:nvSpPr>
        <p:spPr>
          <a:xfrm>
            <a:off x="2083544" y="4037409"/>
            <a:ext cx="1238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0=&lt;</a:t>
            </a:r>
            <a:r>
              <a:rPr lang="en-US" altLang="zh-CN" sz="1600">
                <a:solidFill>
                  <a:srgbClr val="C00000"/>
                </a:solidFill>
              </a:rPr>
              <a:t>l</a:t>
            </a:r>
            <a:r>
              <a:rPr lang="en-US" altLang="zh-CN" sz="1600">
                <a:solidFill>
                  <a:srgbClr val="C00000"/>
                </a:solidFill>
                <a:latin typeface="+mn-lt"/>
                <a:ea typeface="+mn-ea"/>
              </a:rPr>
              <a:t>evel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&lt;=1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2&lt;=</a:t>
            </a:r>
            <a:r>
              <a:rPr lang="en-US" altLang="zh-CN" sz="1600">
                <a:solidFill>
                  <a:srgbClr val="C00000"/>
                </a:solidFill>
                <a:latin typeface="+mn-lt"/>
                <a:ea typeface="+mn-ea"/>
              </a:rPr>
              <a:t>level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&lt;=4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5&lt;=</a:t>
            </a:r>
            <a:r>
              <a:rPr lang="en-US" altLang="zh-CN" sz="1600">
                <a:solidFill>
                  <a:srgbClr val="C00000"/>
                </a:solidFill>
              </a:rPr>
              <a:t>level</a:t>
            </a:r>
            <a:endParaRPr lang="zh-CN" altLang="en-US" sz="16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969665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2A75B6-0709-F04A-AD1D-417BFB66C1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1"/>
            <a:ext cx="6469848" cy="4335569"/>
          </a:xfrm>
        </p:spPr>
        <p:txBody>
          <a:bodyPr/>
          <a:lstStyle/>
          <a:p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作用：这两类指令，都是用来控制元素的显示与隐藏的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v-if</a:t>
            </a:r>
          </a:p>
          <a:p>
            <a:pPr lvl="1"/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v-if="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"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，表达式值为 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true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，显示；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false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，隐藏</a:t>
            </a:r>
            <a:endParaRPr lang="en-US" altLang="zh-CN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其它：可以配合 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v-else-if / v-else 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进行链式调用条件判断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lvl="1"/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原理：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基于条件判断，来控制创建或移除元素节点（条件渲染）</a:t>
            </a:r>
            <a:endParaRPr lang="en-US" altLang="zh-CN">
              <a:solidFill>
                <a:srgbClr val="C00000"/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lvl="1"/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场景：要么显示，要么不显示，不频繁切换的场景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360363" lvl="1" indent="0">
              <a:buNone/>
            </a:pP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360000" lvl="1" indent="-360000">
              <a:buClr>
                <a:srgbClr val="404040"/>
              </a:buClr>
              <a:buSzPct val="85000"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v-show</a:t>
            </a:r>
          </a:p>
          <a:p>
            <a:pPr lvl="1"/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v-show="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"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，表达式值为 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true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，显示；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false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，隐藏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lvl="1"/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原理：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基于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CSS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display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来控制显示与隐藏</a:t>
            </a:r>
            <a:endParaRPr lang="en-US" altLang="zh-CN">
              <a:solidFill>
                <a:srgbClr val="C00000"/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lvl="1"/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场景：频繁切换显示隐藏的场景</a:t>
            </a:r>
            <a:endParaRPr lang="en-US" altLang="zh-CN" dirty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847283A-34B6-D33D-1893-32BDFCE1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v-if &amp; v-show</a:t>
            </a:r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3B38227-2BE1-51CB-54F1-63B159742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8" t="14097" r="55560" b="25752"/>
          <a:stretch/>
        </p:blipFill>
        <p:spPr>
          <a:xfrm>
            <a:off x="7924799" y="2504037"/>
            <a:ext cx="3721313" cy="3457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917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B97593-492A-2B63-278C-AA789024D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5760538" cy="379924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/>
              <a:t>v-if  </a:t>
            </a:r>
            <a:r>
              <a:rPr lang="zh-CN" altLang="en-US"/>
              <a:t>与 </a:t>
            </a:r>
            <a:r>
              <a:rPr lang="en-US" altLang="zh-CN"/>
              <a:t>v-show</a:t>
            </a:r>
            <a:r>
              <a:rPr lang="zh-CN" altLang="en-US"/>
              <a:t>的区别</a:t>
            </a:r>
            <a:r>
              <a:rPr lang="en-US" altLang="zh-CN"/>
              <a:t>?</a:t>
            </a:r>
          </a:p>
          <a:p>
            <a:pPr>
              <a:spcBef>
                <a:spcPts val="600"/>
              </a:spcBef>
            </a:pPr>
            <a:endParaRPr lang="en-US" altLang="zh-CN"/>
          </a:p>
          <a:p>
            <a:pPr>
              <a:spcBef>
                <a:spcPts val="600"/>
              </a:spcBef>
            </a:pPr>
            <a:r>
              <a:rPr lang="en-US" altLang="zh-CN"/>
              <a:t>v-if </a:t>
            </a:r>
            <a:r>
              <a:rPr lang="zh-CN" altLang="en-US"/>
              <a:t>与 </a:t>
            </a:r>
            <a:r>
              <a:rPr lang="en-US" altLang="zh-CN"/>
              <a:t>v-show</a:t>
            </a:r>
            <a:r>
              <a:rPr lang="zh-CN" altLang="en-US"/>
              <a:t>的适用场景</a:t>
            </a:r>
            <a:r>
              <a:rPr lang="en-US" altLang="zh-CN"/>
              <a:t>?</a:t>
            </a:r>
          </a:p>
          <a:p>
            <a:pPr>
              <a:spcBef>
                <a:spcPts val="600"/>
              </a:spcBef>
            </a:pPr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09A5EC-119C-F726-078D-F3201C0B25F6}"/>
              </a:ext>
            </a:extLst>
          </p:cNvPr>
          <p:cNvSpPr txBox="1"/>
          <p:nvPr/>
        </p:nvSpPr>
        <p:spPr>
          <a:xfrm>
            <a:off x="5468470" y="2716306"/>
            <a:ext cx="6015318" cy="787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v-if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是根据条件判断是创建还是移除元素节点（条件渲染）。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v-show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是根据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css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display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来控制元素的显示与隐藏 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86CA96-7AB6-4178-BFEA-314FDB004D3B}"/>
              </a:ext>
            </a:extLst>
          </p:cNvPr>
          <p:cNvSpPr txBox="1"/>
          <p:nvPr/>
        </p:nvSpPr>
        <p:spPr>
          <a:xfrm>
            <a:off x="5468470" y="3989294"/>
            <a:ext cx="6015318" cy="787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v-if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适用于显示与隐藏切换不频繁的场景 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v-show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适用于显示与隐藏切换频繁的场景 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51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80129B-43F7-B3D9-E575-B7BA8D25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JavaScript-</a:t>
            </a:r>
            <a:r>
              <a:rPr lang="zh-CN" altLang="en-US"/>
              <a:t>导入导出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3BD10E9-30A5-2EE8-7B40-6B269A1EDADE}"/>
              </a:ext>
            </a:extLst>
          </p:cNvPr>
          <p:cNvGrpSpPr/>
          <p:nvPr/>
        </p:nvGrpSpPr>
        <p:grpSpPr>
          <a:xfrm>
            <a:off x="930131" y="2288771"/>
            <a:ext cx="3965143" cy="2135447"/>
            <a:chOff x="874712" y="3129280"/>
            <a:chExt cx="3965143" cy="2135447"/>
          </a:xfrm>
        </p:grpSpPr>
        <p:sp>
          <p:nvSpPr>
            <p:cNvPr id="2" name="!!矩形: 对角圆角 10">
              <a:extLst>
                <a:ext uri="{FF2B5EF4-FFF2-40B4-BE49-F238E27FC236}">
                  <a16:creationId xmlns:a16="http://schemas.microsoft.com/office/drawing/2014/main" id="{FE414273-55BA-DB47-E6D9-ED0515B9DB52}"/>
                </a:ext>
              </a:extLst>
            </p:cNvPr>
            <p:cNvSpPr/>
            <p:nvPr/>
          </p:nvSpPr>
          <p:spPr>
            <a:xfrm>
              <a:off x="874712" y="3129280"/>
              <a:ext cx="3965143" cy="2135447"/>
            </a:xfrm>
            <a:prstGeom prst="round2DiagRect">
              <a:avLst>
                <a:gd name="adj1" fmla="val 6747"/>
                <a:gd name="adj2" fmla="val 0"/>
              </a:avLst>
            </a:prstGeom>
            <a:solidFill>
              <a:srgbClr val="FFF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简单的展示信息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simpleMessage(msg){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console.log(msg)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复杂的展示信息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complexMessage(msg){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console.log(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Date()+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": 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+msg)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3" name="矩形: 对角圆角 2">
              <a:extLst>
                <a:ext uri="{FF2B5EF4-FFF2-40B4-BE49-F238E27FC236}">
                  <a16:creationId xmlns:a16="http://schemas.microsoft.com/office/drawing/2014/main" id="{FADBB3A8-9041-D627-E6E8-04E4EA08E453}"/>
                </a:ext>
              </a:extLst>
            </p:cNvPr>
            <p:cNvSpPr/>
            <p:nvPr/>
          </p:nvSpPr>
          <p:spPr>
            <a:xfrm>
              <a:off x="3648364" y="3129280"/>
              <a:ext cx="1191491" cy="29972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showMessage.js</a:t>
              </a:r>
              <a:endParaRPr lang="zh-CN" altLang="en-US" sz="1200" b="1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AF4C4DB-E0D6-76FD-8796-F62E3C652323}"/>
              </a:ext>
            </a:extLst>
          </p:cNvPr>
          <p:cNvGrpSpPr/>
          <p:nvPr/>
        </p:nvGrpSpPr>
        <p:grpSpPr>
          <a:xfrm>
            <a:off x="6319550" y="2288770"/>
            <a:ext cx="5291425" cy="3254780"/>
            <a:chOff x="6319550" y="2288770"/>
            <a:chExt cx="5291425" cy="3254780"/>
          </a:xfrm>
        </p:grpSpPr>
        <p:sp>
          <p:nvSpPr>
            <p:cNvPr id="7" name="!!矩形: 对角圆角 10">
              <a:extLst>
                <a:ext uri="{FF2B5EF4-FFF2-40B4-BE49-F238E27FC236}">
                  <a16:creationId xmlns:a16="http://schemas.microsoft.com/office/drawing/2014/main" id="{EA2EF6A9-6F2A-2357-8D2A-32C5C36A88F1}"/>
                </a:ext>
              </a:extLst>
            </p:cNvPr>
            <p:cNvSpPr/>
            <p:nvPr/>
          </p:nvSpPr>
          <p:spPr>
            <a:xfrm>
              <a:off x="6319550" y="2288770"/>
              <a:ext cx="5291425" cy="3254780"/>
            </a:xfrm>
            <a:prstGeom prst="round2DiagRect">
              <a:avLst>
                <a:gd name="adj1" fmla="val 6747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&lt;body&gt;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&lt;div&gt;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&lt;button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>
                  <a:solidFill>
                    <a:srgbClr val="E50000"/>
                  </a:solidFill>
                  <a:effectLst/>
                  <a:latin typeface="Consolas" panose="020B0609020204030204" pitchFamily="49" charset="0"/>
                </a:rPr>
                <a:t>id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"btn"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点我展示信息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&lt;/button&gt;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&lt;/div&gt;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&lt;!-- 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导入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showMessage.js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文件的全部内容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--&gt;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&lt;script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>
                  <a:solidFill>
                    <a:srgbClr val="E50000"/>
                  </a:solidFill>
                  <a:effectLst/>
                  <a:latin typeface="Consolas" panose="020B0609020204030204" pitchFamily="49" charset="0"/>
                </a:rPr>
                <a:t>src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"showMessage.js"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&gt;&lt;/script&gt;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&lt;script&gt;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document.getElementById(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"btn"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).onclick =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    complexMessage(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'bbbbb'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}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&lt;/script&gt;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&lt;/body&gt;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EC2874E0-9449-9A9C-89A4-A470B5E1A177}"/>
                </a:ext>
              </a:extLst>
            </p:cNvPr>
            <p:cNvSpPr/>
            <p:nvPr/>
          </p:nvSpPr>
          <p:spPr>
            <a:xfrm>
              <a:off x="10419484" y="2288771"/>
              <a:ext cx="1191491" cy="29972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message.html</a:t>
              </a:r>
              <a:endParaRPr lang="zh-CN" altLang="en-US" sz="1200" b="1"/>
            </a:p>
          </p:txBody>
        </p: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BE89706-99A3-B60D-AD03-C2D719E20C41}"/>
              </a:ext>
            </a:extLst>
          </p:cNvPr>
          <p:cNvSpPr/>
          <p:nvPr/>
        </p:nvSpPr>
        <p:spPr>
          <a:xfrm>
            <a:off x="6686550" y="3356494"/>
            <a:ext cx="3438525" cy="4344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D938AAC-066B-9D3F-D40D-FFF2ED82479A}"/>
              </a:ext>
            </a:extLst>
          </p:cNvPr>
          <p:cNvCxnSpPr/>
          <p:nvPr/>
        </p:nvCxnSpPr>
        <p:spPr>
          <a:xfrm>
            <a:off x="7381875" y="4505325"/>
            <a:ext cx="195262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7C866E66-66B9-F807-8742-C0589EBC3F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52485"/>
            <a:ext cx="773208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JS</a:t>
            </a:r>
            <a:r>
              <a:rPr lang="zh-CN" altLang="en-US">
                <a:latin typeface="Fira Code" panose="020B0809050000020004" pitchFamily="49" charset="0"/>
              </a:rPr>
              <a:t>提供的导入导出机制</a:t>
            </a:r>
            <a:r>
              <a:rPr lang="en-US" altLang="zh-CN">
                <a:latin typeface="Fira Code" panose="020B0809050000020004" pitchFamily="49" charset="0"/>
              </a:rPr>
              <a:t>,</a:t>
            </a:r>
            <a:r>
              <a:rPr lang="zh-CN" altLang="en-US">
                <a:latin typeface="Fira Code" panose="020B0809050000020004" pitchFamily="49" charset="0"/>
              </a:rPr>
              <a:t>可以实现按需导入。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93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2A75B6-0709-F04A-AD1D-417BFB66C1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517190"/>
          </a:xfrm>
        </p:spPr>
        <p:txBody>
          <a:bodyPr/>
          <a:lstStyle/>
          <a:p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作用：为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标签绑定事件</a:t>
            </a:r>
            <a:endParaRPr lang="en-US" altLang="zh-CN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847283A-34B6-D33D-1893-32BDFCE1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v-on</a:t>
            </a:r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F818849-6C1F-A5F8-2459-1A38F5473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32" y="2177460"/>
            <a:ext cx="2390775" cy="39052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2CA6559-F9DD-EA7D-AA9A-545D7C2BA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932" y="3091500"/>
            <a:ext cx="4265521" cy="1222014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1BF46ED-2FA8-85B3-C956-4829E1E66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105" y="3205800"/>
            <a:ext cx="4265521" cy="1228531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4" name="clicker_182765">
            <a:extLst>
              <a:ext uri="{FF2B5EF4-FFF2-40B4-BE49-F238E27FC236}">
                <a16:creationId xmlns:a16="http://schemas.microsoft.com/office/drawing/2014/main" id="{254F29B4-7A3F-000B-4E95-4B204EC97356}"/>
              </a:ext>
            </a:extLst>
          </p:cNvPr>
          <p:cNvSpPr/>
          <p:nvPr/>
        </p:nvSpPr>
        <p:spPr>
          <a:xfrm>
            <a:off x="1371644" y="2446974"/>
            <a:ext cx="238082" cy="304844"/>
          </a:xfrm>
          <a:custGeom>
            <a:avLst/>
            <a:gdLst>
              <a:gd name="T0" fmla="*/ 4748 w 5324"/>
              <a:gd name="T1" fmla="*/ 2148 h 6827"/>
              <a:gd name="T2" fmla="*/ 4386 w 5324"/>
              <a:gd name="T3" fmla="*/ 2276 h 6827"/>
              <a:gd name="T4" fmla="*/ 3828 w 5324"/>
              <a:gd name="T5" fmla="*/ 1841 h 6827"/>
              <a:gd name="T6" fmla="*/ 3483 w 5324"/>
              <a:gd name="T7" fmla="*/ 1956 h 6827"/>
              <a:gd name="T8" fmla="*/ 3483 w 5324"/>
              <a:gd name="T9" fmla="*/ 1956 h 6827"/>
              <a:gd name="T10" fmla="*/ 2907 w 5324"/>
              <a:gd name="T11" fmla="*/ 1381 h 6827"/>
              <a:gd name="T12" fmla="*/ 2562 w 5324"/>
              <a:gd name="T13" fmla="*/ 1496 h 6827"/>
              <a:gd name="T14" fmla="*/ 2562 w 5324"/>
              <a:gd name="T15" fmla="*/ 575 h 6827"/>
              <a:gd name="T16" fmla="*/ 1987 w 5324"/>
              <a:gd name="T17" fmla="*/ 0 h 6827"/>
              <a:gd name="T18" fmla="*/ 1412 w 5324"/>
              <a:gd name="T19" fmla="*/ 575 h 6827"/>
              <a:gd name="T20" fmla="*/ 1412 w 5324"/>
              <a:gd name="T21" fmla="*/ 3289 h 6827"/>
              <a:gd name="T22" fmla="*/ 1071 w 5324"/>
              <a:gd name="T23" fmla="*/ 2948 h 6827"/>
              <a:gd name="T24" fmla="*/ 475 w 5324"/>
              <a:gd name="T25" fmla="*/ 2735 h 6827"/>
              <a:gd name="T26" fmla="*/ 225 w 5324"/>
              <a:gd name="T27" fmla="*/ 2865 h 6827"/>
              <a:gd name="T28" fmla="*/ 33 w 5324"/>
              <a:gd name="T29" fmla="*/ 3328 h 6827"/>
              <a:gd name="T30" fmla="*/ 130 w 5324"/>
              <a:gd name="T31" fmla="*/ 3558 h 6827"/>
              <a:gd name="T32" fmla="*/ 1412 w 5324"/>
              <a:gd name="T33" fmla="*/ 5368 h 6827"/>
              <a:gd name="T34" fmla="*/ 1891 w 5324"/>
              <a:gd name="T35" fmla="*/ 6391 h 6827"/>
              <a:gd name="T36" fmla="*/ 2984 w 5324"/>
              <a:gd name="T37" fmla="*/ 6827 h 6827"/>
              <a:gd name="T38" fmla="*/ 3905 w 5324"/>
              <a:gd name="T39" fmla="*/ 6827 h 6827"/>
              <a:gd name="T40" fmla="*/ 4927 w 5324"/>
              <a:gd name="T41" fmla="*/ 6385 h 6827"/>
              <a:gd name="T42" fmla="*/ 5324 w 5324"/>
              <a:gd name="T43" fmla="*/ 5331 h 6827"/>
              <a:gd name="T44" fmla="*/ 5324 w 5324"/>
              <a:gd name="T45" fmla="*/ 2723 h 6827"/>
              <a:gd name="T46" fmla="*/ 4748 w 5324"/>
              <a:gd name="T47" fmla="*/ 2148 h 6827"/>
              <a:gd name="T48" fmla="*/ 5093 w 5324"/>
              <a:gd name="T49" fmla="*/ 5331 h 6827"/>
              <a:gd name="T50" fmla="*/ 5093 w 5324"/>
              <a:gd name="T51" fmla="*/ 5331 h 6827"/>
              <a:gd name="T52" fmla="*/ 3905 w 5324"/>
              <a:gd name="T53" fmla="*/ 6596 h 6827"/>
              <a:gd name="T54" fmla="*/ 2984 w 5324"/>
              <a:gd name="T55" fmla="*/ 6596 h 6827"/>
              <a:gd name="T56" fmla="*/ 2048 w 5324"/>
              <a:gd name="T57" fmla="*/ 6223 h 6827"/>
              <a:gd name="T58" fmla="*/ 1642 w 5324"/>
              <a:gd name="T59" fmla="*/ 5331 h 6827"/>
              <a:gd name="T60" fmla="*/ 1642 w 5324"/>
              <a:gd name="T61" fmla="*/ 5294 h 6827"/>
              <a:gd name="T62" fmla="*/ 317 w 5324"/>
              <a:gd name="T63" fmla="*/ 3423 h 6827"/>
              <a:gd name="T64" fmla="*/ 315 w 5324"/>
              <a:gd name="T65" fmla="*/ 3421 h 6827"/>
              <a:gd name="T66" fmla="*/ 260 w 5324"/>
              <a:gd name="T67" fmla="*/ 3287 h 6827"/>
              <a:gd name="T68" fmla="*/ 369 w 5324"/>
              <a:gd name="T69" fmla="*/ 3045 h 6827"/>
              <a:gd name="T70" fmla="*/ 375 w 5324"/>
              <a:gd name="T71" fmla="*/ 3040 h 6827"/>
              <a:gd name="T72" fmla="*/ 381 w 5324"/>
              <a:gd name="T73" fmla="*/ 3035 h 6827"/>
              <a:gd name="T74" fmla="*/ 527 w 5324"/>
              <a:gd name="T75" fmla="*/ 2960 h 6827"/>
              <a:gd name="T76" fmla="*/ 594 w 5324"/>
              <a:gd name="T77" fmla="*/ 2952 h 6827"/>
              <a:gd name="T78" fmla="*/ 908 w 5324"/>
              <a:gd name="T79" fmla="*/ 3111 h 6827"/>
              <a:gd name="T80" fmla="*/ 1642 w 5324"/>
              <a:gd name="T81" fmla="*/ 3845 h 6827"/>
              <a:gd name="T82" fmla="*/ 1642 w 5324"/>
              <a:gd name="T83" fmla="*/ 575 h 6827"/>
              <a:gd name="T84" fmla="*/ 1987 w 5324"/>
              <a:gd name="T85" fmla="*/ 230 h 6827"/>
              <a:gd name="T86" fmla="*/ 2332 w 5324"/>
              <a:gd name="T87" fmla="*/ 575 h 6827"/>
              <a:gd name="T88" fmla="*/ 2332 w 5324"/>
              <a:gd name="T89" fmla="*/ 2876 h 6827"/>
              <a:gd name="T90" fmla="*/ 2562 w 5324"/>
              <a:gd name="T91" fmla="*/ 2876 h 6827"/>
              <a:gd name="T92" fmla="*/ 2562 w 5324"/>
              <a:gd name="T93" fmla="*/ 1956 h 6827"/>
              <a:gd name="T94" fmla="*/ 2907 w 5324"/>
              <a:gd name="T95" fmla="*/ 1611 h 6827"/>
              <a:gd name="T96" fmla="*/ 3253 w 5324"/>
              <a:gd name="T97" fmla="*/ 1956 h 6827"/>
              <a:gd name="T98" fmla="*/ 3253 w 5324"/>
              <a:gd name="T99" fmla="*/ 3337 h 6827"/>
              <a:gd name="T100" fmla="*/ 3483 w 5324"/>
              <a:gd name="T101" fmla="*/ 3337 h 6827"/>
              <a:gd name="T102" fmla="*/ 3483 w 5324"/>
              <a:gd name="T103" fmla="*/ 2416 h 6827"/>
              <a:gd name="T104" fmla="*/ 3828 w 5324"/>
              <a:gd name="T105" fmla="*/ 2071 h 6827"/>
              <a:gd name="T106" fmla="*/ 4173 w 5324"/>
              <a:gd name="T107" fmla="*/ 2416 h 6827"/>
              <a:gd name="T108" fmla="*/ 4173 w 5324"/>
              <a:gd name="T109" fmla="*/ 3797 h 6827"/>
              <a:gd name="T110" fmla="*/ 4403 w 5324"/>
              <a:gd name="T111" fmla="*/ 3797 h 6827"/>
              <a:gd name="T112" fmla="*/ 4403 w 5324"/>
              <a:gd name="T113" fmla="*/ 2723 h 6827"/>
              <a:gd name="T114" fmla="*/ 4748 w 5324"/>
              <a:gd name="T115" fmla="*/ 2378 h 6827"/>
              <a:gd name="T116" fmla="*/ 5093 w 5324"/>
              <a:gd name="T117" fmla="*/ 2723 h 6827"/>
              <a:gd name="T118" fmla="*/ 5093 w 5324"/>
              <a:gd name="T119" fmla="*/ 5331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324" h="6827">
                <a:moveTo>
                  <a:pt x="4748" y="2148"/>
                </a:moveTo>
                <a:cubicBezTo>
                  <a:pt x="4611" y="2148"/>
                  <a:pt x="4485" y="2196"/>
                  <a:pt x="4386" y="2276"/>
                </a:cubicBezTo>
                <a:cubicBezTo>
                  <a:pt x="4323" y="2026"/>
                  <a:pt x="4097" y="1841"/>
                  <a:pt x="3828" y="1841"/>
                </a:cubicBezTo>
                <a:cubicBezTo>
                  <a:pt x="3699" y="1841"/>
                  <a:pt x="3579" y="1884"/>
                  <a:pt x="3483" y="1956"/>
                </a:cubicBezTo>
                <a:lnTo>
                  <a:pt x="3483" y="1956"/>
                </a:lnTo>
                <a:cubicBezTo>
                  <a:pt x="3483" y="1639"/>
                  <a:pt x="3225" y="1381"/>
                  <a:pt x="2907" y="1381"/>
                </a:cubicBezTo>
                <a:cubicBezTo>
                  <a:pt x="2778" y="1381"/>
                  <a:pt x="2659" y="1423"/>
                  <a:pt x="2562" y="1496"/>
                </a:cubicBezTo>
                <a:lnTo>
                  <a:pt x="2562" y="575"/>
                </a:lnTo>
                <a:cubicBezTo>
                  <a:pt x="2562" y="258"/>
                  <a:pt x="2304" y="0"/>
                  <a:pt x="1987" y="0"/>
                </a:cubicBezTo>
                <a:cubicBezTo>
                  <a:pt x="1670" y="0"/>
                  <a:pt x="1412" y="258"/>
                  <a:pt x="1412" y="575"/>
                </a:cubicBezTo>
                <a:lnTo>
                  <a:pt x="1412" y="3289"/>
                </a:lnTo>
                <a:lnTo>
                  <a:pt x="1071" y="2948"/>
                </a:lnTo>
                <a:cubicBezTo>
                  <a:pt x="836" y="2713"/>
                  <a:pt x="617" y="2703"/>
                  <a:pt x="475" y="2735"/>
                </a:cubicBezTo>
                <a:cubicBezTo>
                  <a:pt x="340" y="2767"/>
                  <a:pt x="251" y="2841"/>
                  <a:pt x="225" y="2865"/>
                </a:cubicBezTo>
                <a:cubicBezTo>
                  <a:pt x="69" y="2985"/>
                  <a:pt x="0" y="3149"/>
                  <a:pt x="33" y="3328"/>
                </a:cubicBezTo>
                <a:cubicBezTo>
                  <a:pt x="55" y="3452"/>
                  <a:pt x="118" y="3541"/>
                  <a:pt x="130" y="3558"/>
                </a:cubicBezTo>
                <a:lnTo>
                  <a:pt x="1412" y="5368"/>
                </a:lnTo>
                <a:cubicBezTo>
                  <a:pt x="1423" y="5751"/>
                  <a:pt x="1592" y="6113"/>
                  <a:pt x="1891" y="6391"/>
                </a:cubicBezTo>
                <a:cubicBezTo>
                  <a:pt x="2189" y="6668"/>
                  <a:pt x="2587" y="6827"/>
                  <a:pt x="2984" y="6827"/>
                </a:cubicBezTo>
                <a:lnTo>
                  <a:pt x="3905" y="6827"/>
                </a:lnTo>
                <a:cubicBezTo>
                  <a:pt x="4301" y="6827"/>
                  <a:pt x="4664" y="6670"/>
                  <a:pt x="4927" y="6385"/>
                </a:cubicBezTo>
                <a:cubicBezTo>
                  <a:pt x="5183" y="6108"/>
                  <a:pt x="5324" y="5734"/>
                  <a:pt x="5324" y="5331"/>
                </a:cubicBezTo>
                <a:lnTo>
                  <a:pt x="5324" y="2723"/>
                </a:lnTo>
                <a:cubicBezTo>
                  <a:pt x="5324" y="2406"/>
                  <a:pt x="5066" y="2148"/>
                  <a:pt x="4748" y="2148"/>
                </a:cubicBezTo>
                <a:close/>
                <a:moveTo>
                  <a:pt x="5093" y="5331"/>
                </a:moveTo>
                <a:lnTo>
                  <a:pt x="5093" y="5331"/>
                </a:lnTo>
                <a:cubicBezTo>
                  <a:pt x="5093" y="6052"/>
                  <a:pt x="4582" y="6596"/>
                  <a:pt x="3905" y="6596"/>
                </a:cubicBezTo>
                <a:lnTo>
                  <a:pt x="2984" y="6596"/>
                </a:lnTo>
                <a:cubicBezTo>
                  <a:pt x="2645" y="6596"/>
                  <a:pt x="2304" y="6460"/>
                  <a:pt x="2048" y="6223"/>
                </a:cubicBezTo>
                <a:cubicBezTo>
                  <a:pt x="1786" y="5980"/>
                  <a:pt x="1642" y="5663"/>
                  <a:pt x="1642" y="5331"/>
                </a:cubicBezTo>
                <a:lnTo>
                  <a:pt x="1642" y="5294"/>
                </a:lnTo>
                <a:lnTo>
                  <a:pt x="317" y="3423"/>
                </a:lnTo>
                <a:lnTo>
                  <a:pt x="315" y="3421"/>
                </a:lnTo>
                <a:cubicBezTo>
                  <a:pt x="315" y="3420"/>
                  <a:pt x="273" y="3363"/>
                  <a:pt x="260" y="3287"/>
                </a:cubicBezTo>
                <a:cubicBezTo>
                  <a:pt x="242" y="3191"/>
                  <a:pt x="277" y="3114"/>
                  <a:pt x="369" y="3045"/>
                </a:cubicBezTo>
                <a:lnTo>
                  <a:pt x="375" y="3040"/>
                </a:lnTo>
                <a:lnTo>
                  <a:pt x="381" y="3035"/>
                </a:lnTo>
                <a:cubicBezTo>
                  <a:pt x="382" y="3034"/>
                  <a:pt x="438" y="2980"/>
                  <a:pt x="527" y="2960"/>
                </a:cubicBezTo>
                <a:cubicBezTo>
                  <a:pt x="549" y="2955"/>
                  <a:pt x="572" y="2952"/>
                  <a:pt x="594" y="2952"/>
                </a:cubicBezTo>
                <a:cubicBezTo>
                  <a:pt x="697" y="2952"/>
                  <a:pt x="803" y="3005"/>
                  <a:pt x="908" y="3111"/>
                </a:cubicBezTo>
                <a:lnTo>
                  <a:pt x="1642" y="3845"/>
                </a:lnTo>
                <a:lnTo>
                  <a:pt x="1642" y="575"/>
                </a:lnTo>
                <a:cubicBezTo>
                  <a:pt x="1642" y="385"/>
                  <a:pt x="1797" y="230"/>
                  <a:pt x="1987" y="230"/>
                </a:cubicBezTo>
                <a:cubicBezTo>
                  <a:pt x="2177" y="230"/>
                  <a:pt x="2332" y="385"/>
                  <a:pt x="2332" y="575"/>
                </a:cubicBezTo>
                <a:lnTo>
                  <a:pt x="2332" y="2876"/>
                </a:lnTo>
                <a:lnTo>
                  <a:pt x="2562" y="2876"/>
                </a:lnTo>
                <a:lnTo>
                  <a:pt x="2562" y="1956"/>
                </a:lnTo>
                <a:cubicBezTo>
                  <a:pt x="2562" y="1766"/>
                  <a:pt x="2717" y="1611"/>
                  <a:pt x="2907" y="1611"/>
                </a:cubicBezTo>
                <a:cubicBezTo>
                  <a:pt x="3098" y="1611"/>
                  <a:pt x="3253" y="1766"/>
                  <a:pt x="3253" y="1956"/>
                </a:cubicBezTo>
                <a:lnTo>
                  <a:pt x="3253" y="3337"/>
                </a:lnTo>
                <a:lnTo>
                  <a:pt x="3483" y="3337"/>
                </a:lnTo>
                <a:lnTo>
                  <a:pt x="3483" y="2416"/>
                </a:lnTo>
                <a:cubicBezTo>
                  <a:pt x="3483" y="2226"/>
                  <a:pt x="3638" y="2071"/>
                  <a:pt x="3828" y="2071"/>
                </a:cubicBezTo>
                <a:cubicBezTo>
                  <a:pt x="4018" y="2071"/>
                  <a:pt x="4173" y="2226"/>
                  <a:pt x="4173" y="2416"/>
                </a:cubicBezTo>
                <a:lnTo>
                  <a:pt x="4173" y="3797"/>
                </a:lnTo>
                <a:lnTo>
                  <a:pt x="4403" y="3797"/>
                </a:lnTo>
                <a:lnTo>
                  <a:pt x="4403" y="2723"/>
                </a:lnTo>
                <a:cubicBezTo>
                  <a:pt x="4403" y="2533"/>
                  <a:pt x="4558" y="2378"/>
                  <a:pt x="4748" y="2378"/>
                </a:cubicBezTo>
                <a:cubicBezTo>
                  <a:pt x="4939" y="2378"/>
                  <a:pt x="5093" y="2533"/>
                  <a:pt x="5093" y="2723"/>
                </a:cubicBezTo>
                <a:lnTo>
                  <a:pt x="5093" y="533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072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0.10872 4.81481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4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2A75B6-0709-F04A-AD1D-417BFB66C1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2022674"/>
          </a:xfrm>
        </p:spPr>
        <p:txBody>
          <a:bodyPr/>
          <a:lstStyle/>
          <a:p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作用：为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标签绑定事件</a:t>
            </a:r>
            <a:endParaRPr lang="en-US" altLang="zh-CN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endParaRPr lang="en-US" altLang="zh-CN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v-on: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事件名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="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函数名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"</a:t>
            </a:r>
          </a:p>
          <a:p>
            <a:pPr lvl="1"/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简写为  </a:t>
            </a:r>
            <a:r>
              <a:rPr lang="en-US" altLang="zh-CN">
                <a:latin typeface="Consolas" panose="020B06090202040302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@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事件名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="</a:t>
            </a:r>
            <a:r>
              <a:rPr lang="zh-CN" altLang="en-US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函数名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"</a:t>
            </a:r>
            <a:endParaRPr lang="zh-CN" altLang="en-US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847283A-34B6-D33D-1893-32BDFCE1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v-on</a:t>
            </a:r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5F9DDCB-3B8B-FD4F-CBCA-B82A892E286E}"/>
              </a:ext>
            </a:extLst>
          </p:cNvPr>
          <p:cNvSpPr txBox="1"/>
          <p:nvPr/>
        </p:nvSpPr>
        <p:spPr>
          <a:xfrm>
            <a:off x="1168400" y="4033520"/>
            <a:ext cx="6176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createApp(</a:t>
            </a:r>
            <a:r>
              <a:rPr lang="en-US" altLang="zh-CN" sz="1400" b="0">
                <a:solidFill>
                  <a:schemeClr val="accent3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{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 data(){</a:t>
            </a:r>
            <a:r>
              <a:rPr lang="zh-CN" altLang="en-US" sz="1400" b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需要用到的数据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}, methods:{</a:t>
            </a:r>
            <a:r>
              <a:rPr lang="zh-CN" altLang="en-US" sz="1400" b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需要用到的方法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} </a:t>
            </a:r>
            <a:r>
              <a:rPr lang="en-US" altLang="zh-CN" sz="1400" b="0">
                <a:solidFill>
                  <a:schemeClr val="accent3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}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820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F53C17-4BA3-3FC0-4EEF-BED514226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93520"/>
            <a:ext cx="5760538" cy="3377901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/>
              <a:t>v-on </a:t>
            </a:r>
            <a:r>
              <a:rPr lang="zh-CN" altLang="en-US"/>
              <a:t>指令</a:t>
            </a:r>
            <a:endParaRPr lang="en-US" altLang="zh-CN"/>
          </a:p>
          <a:p>
            <a:pPr marL="895335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作用：为</a:t>
            </a:r>
            <a:r>
              <a:rPr lang="en-US" altLang="zh-CN" sz="16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</a:t>
            </a: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的元素绑定事件</a:t>
            </a:r>
            <a:endParaRPr lang="en-US" altLang="zh-CN" sz="16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r>
              <a:rPr lang="en-US" altLang="zh-CN" sz="1600" b="0">
                <a:latin typeface="Consolas" panose="020B06090202040302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v-on:</a:t>
            </a:r>
            <a:r>
              <a:rPr lang="zh-CN" altLang="en-US" sz="1600" b="0">
                <a:latin typeface="Consolas" panose="020B06090202040302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事件名</a:t>
            </a:r>
            <a:r>
              <a:rPr lang="en-US" altLang="zh-CN" sz="1600" b="0">
                <a:latin typeface="Consolas" panose="020B0609020204030204" pitchFamily="49" charset="0"/>
                <a:ea typeface="Fira Code" panose="020B0809050000020004" pitchFamily="49" charset="0"/>
              </a:rPr>
              <a:t>="</a:t>
            </a:r>
            <a:r>
              <a:rPr lang="zh-CN" altLang="en-US" sz="1600" b="0">
                <a:latin typeface="Consolas" panose="020B0609020204030204" pitchFamily="49" charset="0"/>
              </a:rPr>
              <a:t>函数名</a:t>
            </a:r>
            <a:r>
              <a:rPr lang="en-US" altLang="zh-CN" sz="1600" b="0"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</a:p>
          <a:p>
            <a:pPr lvl="2">
              <a:lnSpc>
                <a:spcPct val="150000"/>
              </a:lnSpc>
              <a:spcBef>
                <a:spcPts val="600"/>
              </a:spcBef>
            </a:pPr>
            <a:r>
              <a:rPr lang="en-US" altLang="zh-CN" sz="1667" b="0">
                <a:latin typeface="Consolas" panose="020B0609020204030204" pitchFamily="49" charset="0"/>
                <a:ea typeface="Fira Code" panose="020B0809050000020004" pitchFamily="49" charset="0"/>
              </a:rPr>
              <a:t>  @</a:t>
            </a:r>
            <a:r>
              <a:rPr lang="zh-CN" altLang="en-US" sz="1667" b="0">
                <a:latin typeface="Consolas" panose="020B0609020204030204" pitchFamily="49" charset="0"/>
                <a:ea typeface="Fira Code" panose="020B0809050000020004" pitchFamily="49" charset="0"/>
              </a:rPr>
              <a:t>事件名</a:t>
            </a:r>
            <a:r>
              <a:rPr lang="en-US" altLang="zh-CN" sz="1600" b="0">
                <a:latin typeface="Consolas" panose="020B0609020204030204" pitchFamily="49" charset="0"/>
                <a:ea typeface="Fira Code" panose="020B0809050000020004" pitchFamily="49" charset="0"/>
              </a:rPr>
              <a:t>="</a:t>
            </a:r>
            <a:r>
              <a:rPr lang="zh-CN" altLang="en-US" sz="1600" b="0">
                <a:latin typeface="Consolas" panose="020B0609020204030204" pitchFamily="49" charset="0"/>
              </a:rPr>
              <a:t>函数名</a:t>
            </a:r>
            <a:r>
              <a:rPr lang="en-US" altLang="zh-CN" sz="1600" b="0"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</a:p>
          <a:p>
            <a:pPr marL="895335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函数需要定义在</a:t>
            </a:r>
            <a:r>
              <a:rPr lang="en-US" altLang="zh-CN" sz="16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methods</a:t>
            </a:r>
            <a:r>
              <a:rPr lang="zh-CN" altLang="en-US" sz="16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选项内部</a:t>
            </a:r>
            <a:endParaRPr lang="zh-CN" altLang="en-US" b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91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847283A-34B6-D33D-1893-32BDFCE1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v-model</a:t>
            </a:r>
            <a:endParaRPr lang="zh-CN" altLang="en-US"/>
          </a:p>
        </p:txBody>
      </p:sp>
      <p:sp>
        <p:nvSpPr>
          <p:cNvPr id="19" name="文本占位符 1">
            <a:extLst>
              <a:ext uri="{FF2B5EF4-FFF2-40B4-BE49-F238E27FC236}">
                <a16:creationId xmlns:a16="http://schemas.microsoft.com/office/drawing/2014/main" id="{38B95C4E-CCF8-830F-FA26-0F02B01FE3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517190"/>
          </a:xfrm>
        </p:spPr>
        <p:txBody>
          <a:bodyPr/>
          <a:lstStyle/>
          <a:p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作用：在表单元素上使用，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双向数据绑定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。可以方便的 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 或 设置 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表单项数据 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408B479-1F7A-1699-3ACB-4A1868286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2269807"/>
            <a:ext cx="8077200" cy="1952625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1B79A4B-33B2-0804-9018-055FE18C6E2D}"/>
              </a:ext>
            </a:extLst>
          </p:cNvPr>
          <p:cNvSpPr txBox="1"/>
          <p:nvPr/>
        </p:nvSpPr>
        <p:spPr>
          <a:xfrm>
            <a:off x="2062480" y="23368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时事</a:t>
            </a:r>
            <a:endParaRPr lang="zh-CN" altLang="en-US" sz="14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AA4E33-D8FB-A487-96A0-619E70F542FC}"/>
              </a:ext>
            </a:extLst>
          </p:cNvPr>
          <p:cNvSpPr txBox="1"/>
          <p:nvPr/>
        </p:nvSpPr>
        <p:spPr>
          <a:xfrm>
            <a:off x="5021580" y="231796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已发布</a:t>
            </a:r>
            <a:endParaRPr lang="zh-CN" altLang="en-US" sz="14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  <p:sp>
        <p:nvSpPr>
          <p:cNvPr id="5" name="clicker_182765">
            <a:extLst>
              <a:ext uri="{FF2B5EF4-FFF2-40B4-BE49-F238E27FC236}">
                <a16:creationId xmlns:a16="http://schemas.microsoft.com/office/drawing/2014/main" id="{4DDBBE99-C960-EC7E-56D6-408A6A2E3F5A}"/>
              </a:ext>
            </a:extLst>
          </p:cNvPr>
          <p:cNvSpPr/>
          <p:nvPr/>
        </p:nvSpPr>
        <p:spPr>
          <a:xfrm>
            <a:off x="7498124" y="2471856"/>
            <a:ext cx="238082" cy="304844"/>
          </a:xfrm>
          <a:custGeom>
            <a:avLst/>
            <a:gdLst>
              <a:gd name="T0" fmla="*/ 4748 w 5324"/>
              <a:gd name="T1" fmla="*/ 2148 h 6827"/>
              <a:gd name="T2" fmla="*/ 4386 w 5324"/>
              <a:gd name="T3" fmla="*/ 2276 h 6827"/>
              <a:gd name="T4" fmla="*/ 3828 w 5324"/>
              <a:gd name="T5" fmla="*/ 1841 h 6827"/>
              <a:gd name="T6" fmla="*/ 3483 w 5324"/>
              <a:gd name="T7" fmla="*/ 1956 h 6827"/>
              <a:gd name="T8" fmla="*/ 3483 w 5324"/>
              <a:gd name="T9" fmla="*/ 1956 h 6827"/>
              <a:gd name="T10" fmla="*/ 2907 w 5324"/>
              <a:gd name="T11" fmla="*/ 1381 h 6827"/>
              <a:gd name="T12" fmla="*/ 2562 w 5324"/>
              <a:gd name="T13" fmla="*/ 1496 h 6827"/>
              <a:gd name="T14" fmla="*/ 2562 w 5324"/>
              <a:gd name="T15" fmla="*/ 575 h 6827"/>
              <a:gd name="T16" fmla="*/ 1987 w 5324"/>
              <a:gd name="T17" fmla="*/ 0 h 6827"/>
              <a:gd name="T18" fmla="*/ 1412 w 5324"/>
              <a:gd name="T19" fmla="*/ 575 h 6827"/>
              <a:gd name="T20" fmla="*/ 1412 w 5324"/>
              <a:gd name="T21" fmla="*/ 3289 h 6827"/>
              <a:gd name="T22" fmla="*/ 1071 w 5324"/>
              <a:gd name="T23" fmla="*/ 2948 h 6827"/>
              <a:gd name="T24" fmla="*/ 475 w 5324"/>
              <a:gd name="T25" fmla="*/ 2735 h 6827"/>
              <a:gd name="T26" fmla="*/ 225 w 5324"/>
              <a:gd name="T27" fmla="*/ 2865 h 6827"/>
              <a:gd name="T28" fmla="*/ 33 w 5324"/>
              <a:gd name="T29" fmla="*/ 3328 h 6827"/>
              <a:gd name="T30" fmla="*/ 130 w 5324"/>
              <a:gd name="T31" fmla="*/ 3558 h 6827"/>
              <a:gd name="T32" fmla="*/ 1412 w 5324"/>
              <a:gd name="T33" fmla="*/ 5368 h 6827"/>
              <a:gd name="T34" fmla="*/ 1891 w 5324"/>
              <a:gd name="T35" fmla="*/ 6391 h 6827"/>
              <a:gd name="T36" fmla="*/ 2984 w 5324"/>
              <a:gd name="T37" fmla="*/ 6827 h 6827"/>
              <a:gd name="T38" fmla="*/ 3905 w 5324"/>
              <a:gd name="T39" fmla="*/ 6827 h 6827"/>
              <a:gd name="T40" fmla="*/ 4927 w 5324"/>
              <a:gd name="T41" fmla="*/ 6385 h 6827"/>
              <a:gd name="T42" fmla="*/ 5324 w 5324"/>
              <a:gd name="T43" fmla="*/ 5331 h 6827"/>
              <a:gd name="T44" fmla="*/ 5324 w 5324"/>
              <a:gd name="T45" fmla="*/ 2723 h 6827"/>
              <a:gd name="T46" fmla="*/ 4748 w 5324"/>
              <a:gd name="T47" fmla="*/ 2148 h 6827"/>
              <a:gd name="T48" fmla="*/ 5093 w 5324"/>
              <a:gd name="T49" fmla="*/ 5331 h 6827"/>
              <a:gd name="T50" fmla="*/ 5093 w 5324"/>
              <a:gd name="T51" fmla="*/ 5331 h 6827"/>
              <a:gd name="T52" fmla="*/ 3905 w 5324"/>
              <a:gd name="T53" fmla="*/ 6596 h 6827"/>
              <a:gd name="T54" fmla="*/ 2984 w 5324"/>
              <a:gd name="T55" fmla="*/ 6596 h 6827"/>
              <a:gd name="T56" fmla="*/ 2048 w 5324"/>
              <a:gd name="T57" fmla="*/ 6223 h 6827"/>
              <a:gd name="T58" fmla="*/ 1642 w 5324"/>
              <a:gd name="T59" fmla="*/ 5331 h 6827"/>
              <a:gd name="T60" fmla="*/ 1642 w 5324"/>
              <a:gd name="T61" fmla="*/ 5294 h 6827"/>
              <a:gd name="T62" fmla="*/ 317 w 5324"/>
              <a:gd name="T63" fmla="*/ 3423 h 6827"/>
              <a:gd name="T64" fmla="*/ 315 w 5324"/>
              <a:gd name="T65" fmla="*/ 3421 h 6827"/>
              <a:gd name="T66" fmla="*/ 260 w 5324"/>
              <a:gd name="T67" fmla="*/ 3287 h 6827"/>
              <a:gd name="T68" fmla="*/ 369 w 5324"/>
              <a:gd name="T69" fmla="*/ 3045 h 6827"/>
              <a:gd name="T70" fmla="*/ 375 w 5324"/>
              <a:gd name="T71" fmla="*/ 3040 h 6827"/>
              <a:gd name="T72" fmla="*/ 381 w 5324"/>
              <a:gd name="T73" fmla="*/ 3035 h 6827"/>
              <a:gd name="T74" fmla="*/ 527 w 5324"/>
              <a:gd name="T75" fmla="*/ 2960 h 6827"/>
              <a:gd name="T76" fmla="*/ 594 w 5324"/>
              <a:gd name="T77" fmla="*/ 2952 h 6827"/>
              <a:gd name="T78" fmla="*/ 908 w 5324"/>
              <a:gd name="T79" fmla="*/ 3111 h 6827"/>
              <a:gd name="T80" fmla="*/ 1642 w 5324"/>
              <a:gd name="T81" fmla="*/ 3845 h 6827"/>
              <a:gd name="T82" fmla="*/ 1642 w 5324"/>
              <a:gd name="T83" fmla="*/ 575 h 6827"/>
              <a:gd name="T84" fmla="*/ 1987 w 5324"/>
              <a:gd name="T85" fmla="*/ 230 h 6827"/>
              <a:gd name="T86" fmla="*/ 2332 w 5324"/>
              <a:gd name="T87" fmla="*/ 575 h 6827"/>
              <a:gd name="T88" fmla="*/ 2332 w 5324"/>
              <a:gd name="T89" fmla="*/ 2876 h 6827"/>
              <a:gd name="T90" fmla="*/ 2562 w 5324"/>
              <a:gd name="T91" fmla="*/ 2876 h 6827"/>
              <a:gd name="T92" fmla="*/ 2562 w 5324"/>
              <a:gd name="T93" fmla="*/ 1956 h 6827"/>
              <a:gd name="T94" fmla="*/ 2907 w 5324"/>
              <a:gd name="T95" fmla="*/ 1611 h 6827"/>
              <a:gd name="T96" fmla="*/ 3253 w 5324"/>
              <a:gd name="T97" fmla="*/ 1956 h 6827"/>
              <a:gd name="T98" fmla="*/ 3253 w 5324"/>
              <a:gd name="T99" fmla="*/ 3337 h 6827"/>
              <a:gd name="T100" fmla="*/ 3483 w 5324"/>
              <a:gd name="T101" fmla="*/ 3337 h 6827"/>
              <a:gd name="T102" fmla="*/ 3483 w 5324"/>
              <a:gd name="T103" fmla="*/ 2416 h 6827"/>
              <a:gd name="T104" fmla="*/ 3828 w 5324"/>
              <a:gd name="T105" fmla="*/ 2071 h 6827"/>
              <a:gd name="T106" fmla="*/ 4173 w 5324"/>
              <a:gd name="T107" fmla="*/ 2416 h 6827"/>
              <a:gd name="T108" fmla="*/ 4173 w 5324"/>
              <a:gd name="T109" fmla="*/ 3797 h 6827"/>
              <a:gd name="T110" fmla="*/ 4403 w 5324"/>
              <a:gd name="T111" fmla="*/ 3797 h 6827"/>
              <a:gd name="T112" fmla="*/ 4403 w 5324"/>
              <a:gd name="T113" fmla="*/ 2723 h 6827"/>
              <a:gd name="T114" fmla="*/ 4748 w 5324"/>
              <a:gd name="T115" fmla="*/ 2378 h 6827"/>
              <a:gd name="T116" fmla="*/ 5093 w 5324"/>
              <a:gd name="T117" fmla="*/ 2723 h 6827"/>
              <a:gd name="T118" fmla="*/ 5093 w 5324"/>
              <a:gd name="T119" fmla="*/ 5331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324" h="6827">
                <a:moveTo>
                  <a:pt x="4748" y="2148"/>
                </a:moveTo>
                <a:cubicBezTo>
                  <a:pt x="4611" y="2148"/>
                  <a:pt x="4485" y="2196"/>
                  <a:pt x="4386" y="2276"/>
                </a:cubicBezTo>
                <a:cubicBezTo>
                  <a:pt x="4323" y="2026"/>
                  <a:pt x="4097" y="1841"/>
                  <a:pt x="3828" y="1841"/>
                </a:cubicBezTo>
                <a:cubicBezTo>
                  <a:pt x="3699" y="1841"/>
                  <a:pt x="3579" y="1884"/>
                  <a:pt x="3483" y="1956"/>
                </a:cubicBezTo>
                <a:lnTo>
                  <a:pt x="3483" y="1956"/>
                </a:lnTo>
                <a:cubicBezTo>
                  <a:pt x="3483" y="1639"/>
                  <a:pt x="3225" y="1381"/>
                  <a:pt x="2907" y="1381"/>
                </a:cubicBezTo>
                <a:cubicBezTo>
                  <a:pt x="2778" y="1381"/>
                  <a:pt x="2659" y="1423"/>
                  <a:pt x="2562" y="1496"/>
                </a:cubicBezTo>
                <a:lnTo>
                  <a:pt x="2562" y="575"/>
                </a:lnTo>
                <a:cubicBezTo>
                  <a:pt x="2562" y="258"/>
                  <a:pt x="2304" y="0"/>
                  <a:pt x="1987" y="0"/>
                </a:cubicBezTo>
                <a:cubicBezTo>
                  <a:pt x="1670" y="0"/>
                  <a:pt x="1412" y="258"/>
                  <a:pt x="1412" y="575"/>
                </a:cubicBezTo>
                <a:lnTo>
                  <a:pt x="1412" y="3289"/>
                </a:lnTo>
                <a:lnTo>
                  <a:pt x="1071" y="2948"/>
                </a:lnTo>
                <a:cubicBezTo>
                  <a:pt x="836" y="2713"/>
                  <a:pt x="617" y="2703"/>
                  <a:pt x="475" y="2735"/>
                </a:cubicBezTo>
                <a:cubicBezTo>
                  <a:pt x="340" y="2767"/>
                  <a:pt x="251" y="2841"/>
                  <a:pt x="225" y="2865"/>
                </a:cubicBezTo>
                <a:cubicBezTo>
                  <a:pt x="69" y="2985"/>
                  <a:pt x="0" y="3149"/>
                  <a:pt x="33" y="3328"/>
                </a:cubicBezTo>
                <a:cubicBezTo>
                  <a:pt x="55" y="3452"/>
                  <a:pt x="118" y="3541"/>
                  <a:pt x="130" y="3558"/>
                </a:cubicBezTo>
                <a:lnTo>
                  <a:pt x="1412" y="5368"/>
                </a:lnTo>
                <a:cubicBezTo>
                  <a:pt x="1423" y="5751"/>
                  <a:pt x="1592" y="6113"/>
                  <a:pt x="1891" y="6391"/>
                </a:cubicBezTo>
                <a:cubicBezTo>
                  <a:pt x="2189" y="6668"/>
                  <a:pt x="2587" y="6827"/>
                  <a:pt x="2984" y="6827"/>
                </a:cubicBezTo>
                <a:lnTo>
                  <a:pt x="3905" y="6827"/>
                </a:lnTo>
                <a:cubicBezTo>
                  <a:pt x="4301" y="6827"/>
                  <a:pt x="4664" y="6670"/>
                  <a:pt x="4927" y="6385"/>
                </a:cubicBezTo>
                <a:cubicBezTo>
                  <a:pt x="5183" y="6108"/>
                  <a:pt x="5324" y="5734"/>
                  <a:pt x="5324" y="5331"/>
                </a:cubicBezTo>
                <a:lnTo>
                  <a:pt x="5324" y="2723"/>
                </a:lnTo>
                <a:cubicBezTo>
                  <a:pt x="5324" y="2406"/>
                  <a:pt x="5066" y="2148"/>
                  <a:pt x="4748" y="2148"/>
                </a:cubicBezTo>
                <a:close/>
                <a:moveTo>
                  <a:pt x="5093" y="5331"/>
                </a:moveTo>
                <a:lnTo>
                  <a:pt x="5093" y="5331"/>
                </a:lnTo>
                <a:cubicBezTo>
                  <a:pt x="5093" y="6052"/>
                  <a:pt x="4582" y="6596"/>
                  <a:pt x="3905" y="6596"/>
                </a:cubicBezTo>
                <a:lnTo>
                  <a:pt x="2984" y="6596"/>
                </a:lnTo>
                <a:cubicBezTo>
                  <a:pt x="2645" y="6596"/>
                  <a:pt x="2304" y="6460"/>
                  <a:pt x="2048" y="6223"/>
                </a:cubicBezTo>
                <a:cubicBezTo>
                  <a:pt x="1786" y="5980"/>
                  <a:pt x="1642" y="5663"/>
                  <a:pt x="1642" y="5331"/>
                </a:cubicBezTo>
                <a:lnTo>
                  <a:pt x="1642" y="5294"/>
                </a:lnTo>
                <a:lnTo>
                  <a:pt x="317" y="3423"/>
                </a:lnTo>
                <a:lnTo>
                  <a:pt x="315" y="3421"/>
                </a:lnTo>
                <a:cubicBezTo>
                  <a:pt x="315" y="3420"/>
                  <a:pt x="273" y="3363"/>
                  <a:pt x="260" y="3287"/>
                </a:cubicBezTo>
                <a:cubicBezTo>
                  <a:pt x="242" y="3191"/>
                  <a:pt x="277" y="3114"/>
                  <a:pt x="369" y="3045"/>
                </a:cubicBezTo>
                <a:lnTo>
                  <a:pt x="375" y="3040"/>
                </a:lnTo>
                <a:lnTo>
                  <a:pt x="381" y="3035"/>
                </a:lnTo>
                <a:cubicBezTo>
                  <a:pt x="382" y="3034"/>
                  <a:pt x="438" y="2980"/>
                  <a:pt x="527" y="2960"/>
                </a:cubicBezTo>
                <a:cubicBezTo>
                  <a:pt x="549" y="2955"/>
                  <a:pt x="572" y="2952"/>
                  <a:pt x="594" y="2952"/>
                </a:cubicBezTo>
                <a:cubicBezTo>
                  <a:pt x="697" y="2952"/>
                  <a:pt x="803" y="3005"/>
                  <a:pt x="908" y="3111"/>
                </a:cubicBezTo>
                <a:lnTo>
                  <a:pt x="1642" y="3845"/>
                </a:lnTo>
                <a:lnTo>
                  <a:pt x="1642" y="575"/>
                </a:lnTo>
                <a:cubicBezTo>
                  <a:pt x="1642" y="385"/>
                  <a:pt x="1797" y="230"/>
                  <a:pt x="1987" y="230"/>
                </a:cubicBezTo>
                <a:cubicBezTo>
                  <a:pt x="2177" y="230"/>
                  <a:pt x="2332" y="385"/>
                  <a:pt x="2332" y="575"/>
                </a:cubicBezTo>
                <a:lnTo>
                  <a:pt x="2332" y="2876"/>
                </a:lnTo>
                <a:lnTo>
                  <a:pt x="2562" y="2876"/>
                </a:lnTo>
                <a:lnTo>
                  <a:pt x="2562" y="1956"/>
                </a:lnTo>
                <a:cubicBezTo>
                  <a:pt x="2562" y="1766"/>
                  <a:pt x="2717" y="1611"/>
                  <a:pt x="2907" y="1611"/>
                </a:cubicBezTo>
                <a:cubicBezTo>
                  <a:pt x="3098" y="1611"/>
                  <a:pt x="3253" y="1766"/>
                  <a:pt x="3253" y="1956"/>
                </a:cubicBezTo>
                <a:lnTo>
                  <a:pt x="3253" y="3337"/>
                </a:lnTo>
                <a:lnTo>
                  <a:pt x="3483" y="3337"/>
                </a:lnTo>
                <a:lnTo>
                  <a:pt x="3483" y="2416"/>
                </a:lnTo>
                <a:cubicBezTo>
                  <a:pt x="3483" y="2226"/>
                  <a:pt x="3638" y="2071"/>
                  <a:pt x="3828" y="2071"/>
                </a:cubicBezTo>
                <a:cubicBezTo>
                  <a:pt x="4018" y="2071"/>
                  <a:pt x="4173" y="2226"/>
                  <a:pt x="4173" y="2416"/>
                </a:cubicBezTo>
                <a:lnTo>
                  <a:pt x="4173" y="3797"/>
                </a:lnTo>
                <a:lnTo>
                  <a:pt x="4403" y="3797"/>
                </a:lnTo>
                <a:lnTo>
                  <a:pt x="4403" y="2723"/>
                </a:lnTo>
                <a:cubicBezTo>
                  <a:pt x="4403" y="2533"/>
                  <a:pt x="4558" y="2378"/>
                  <a:pt x="4748" y="2378"/>
                </a:cubicBezTo>
                <a:cubicBezTo>
                  <a:pt x="4939" y="2378"/>
                  <a:pt x="5093" y="2533"/>
                  <a:pt x="5093" y="2723"/>
                </a:cubicBezTo>
                <a:lnTo>
                  <a:pt x="5093" y="533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5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" grpId="0"/>
      <p:bldP spid="4" grpId="0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2A75B6-0709-F04A-AD1D-417BFB66C1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973804"/>
          </a:xfrm>
        </p:spPr>
        <p:txBody>
          <a:bodyPr/>
          <a:lstStyle/>
          <a:p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作用：在表单元素上使用，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双向数据绑定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。可以方便的 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 或 设置 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表单项数据 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v-model="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"</a:t>
            </a:r>
            <a:endParaRPr lang="zh-CN" altLang="en-US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847283A-34B6-D33D-1893-32BDFCE1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v-model</a:t>
            </a:r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42D69ED-A820-01B7-2111-1397C4E198C6}"/>
              </a:ext>
            </a:extLst>
          </p:cNvPr>
          <p:cNvCxnSpPr>
            <a:cxnSpLocks/>
          </p:cNvCxnSpPr>
          <p:nvPr/>
        </p:nvCxnSpPr>
        <p:spPr>
          <a:xfrm>
            <a:off x="4618639" y="3738285"/>
            <a:ext cx="1837765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6AF185-9070-226D-892D-E20D9979C287}"/>
              </a:ext>
            </a:extLst>
          </p:cNvPr>
          <p:cNvGrpSpPr/>
          <p:nvPr/>
        </p:nvGrpSpPr>
        <p:grpSpPr>
          <a:xfrm>
            <a:off x="1153080" y="5963780"/>
            <a:ext cx="10307399" cy="448408"/>
            <a:chOff x="710879" y="5978768"/>
            <a:chExt cx="10002919" cy="448408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9BDBA79-BE09-8BB4-2C96-06CA0D87EA35}"/>
                </a:ext>
              </a:extLst>
            </p:cNvPr>
            <p:cNvSpPr/>
            <p:nvPr/>
          </p:nvSpPr>
          <p:spPr>
            <a:xfrm>
              <a:off x="710880" y="5978769"/>
              <a:ext cx="10002918" cy="448407"/>
            </a:xfrm>
            <a:prstGeom prst="round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v-model 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中绑定的变量，必须在</a:t>
              </a: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data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中定义。</a:t>
              </a:r>
              <a:endPara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矩形: 圆顶角 15">
              <a:extLst>
                <a:ext uri="{FF2B5EF4-FFF2-40B4-BE49-F238E27FC236}">
                  <a16:creationId xmlns:a16="http://schemas.microsoft.com/office/drawing/2014/main" id="{DD7377F1-2BFD-6687-BA04-7DDC5AC57AD4}"/>
                </a:ext>
              </a:extLst>
            </p:cNvPr>
            <p:cNvSpPr/>
            <p:nvPr/>
          </p:nvSpPr>
          <p:spPr>
            <a:xfrm rot="16200000">
              <a:off x="1000720" y="5688927"/>
              <a:ext cx="448407" cy="1028089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17" name="Shape 2468">
              <a:extLst>
                <a:ext uri="{FF2B5EF4-FFF2-40B4-BE49-F238E27FC236}">
                  <a16:creationId xmlns:a16="http://schemas.microsoft.com/office/drawing/2014/main" id="{E9FBD4DC-EF1E-59A5-64F4-9B2C49118AFF}"/>
                </a:ext>
              </a:extLst>
            </p:cNvPr>
            <p:cNvSpPr/>
            <p:nvPr/>
          </p:nvSpPr>
          <p:spPr>
            <a:xfrm>
              <a:off x="810436" y="6084881"/>
              <a:ext cx="279459" cy="22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1" i="0" u="none" strike="noStrike" kern="1200" cap="none" spc="0" normalizeH="0" baseline="0" noProof="1">
                <a:ln>
                  <a:noFill/>
                </a:ln>
                <a:solidFill>
                  <a:srgbClr val="F4B246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黑体"/>
                <a:cs typeface="Arial" panose="020B0604020202020204"/>
                <a:sym typeface="Gill San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A5CE365-B5ED-ED64-7C88-87BF7B4CAF62}"/>
                </a:ext>
              </a:extLst>
            </p:cNvPr>
            <p:cNvSpPr txBox="1"/>
            <p:nvPr/>
          </p:nvSpPr>
          <p:spPr>
            <a:xfrm>
              <a:off x="1099258" y="6038494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注意：</a:t>
              </a: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A154A7E-1615-D5D3-752E-7E786BD0BF6D}"/>
              </a:ext>
            </a:extLst>
          </p:cNvPr>
          <p:cNvGrpSpPr/>
          <p:nvPr/>
        </p:nvGrpSpPr>
        <p:grpSpPr>
          <a:xfrm>
            <a:off x="1153080" y="2710600"/>
            <a:ext cx="3131204" cy="2332520"/>
            <a:chOff x="1153080" y="2710600"/>
            <a:chExt cx="3131204" cy="233252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3B6008C-35C2-C1D9-E322-484C6EB5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3080" y="2710600"/>
              <a:ext cx="3131204" cy="2332520"/>
            </a:xfrm>
            <a:prstGeom prst="roundRect">
              <a:avLst>
                <a:gd name="adj" fmla="val 2244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  <a:effectLst>
              <a:glow rad="63500">
                <a:schemeClr val="tx1">
                  <a:lumMod val="65000"/>
                  <a:lumOff val="35000"/>
                  <a:alpha val="40000"/>
                </a:schemeClr>
              </a:glow>
            </a:effectLst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3430C48-F68B-79F7-0D7B-5E5C948CBB70}"/>
                </a:ext>
              </a:extLst>
            </p:cNvPr>
            <p:cNvSpPr txBox="1"/>
            <p:nvPr/>
          </p:nvSpPr>
          <p:spPr>
            <a:xfrm>
              <a:off x="3637953" y="458479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沐瑶随心手写体" panose="02010600010101010101" pitchFamily="2" charset="-122"/>
                  <a:ea typeface="沐瑶随心手写体" panose="02010600010101010101" pitchFamily="2" charset="-122"/>
                  <a:cs typeface="+mn-cs"/>
                </a:rPr>
                <a:t>数据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沐瑶随心手写体" panose="02010600010101010101" pitchFamily="2" charset="-122"/>
                <a:ea typeface="沐瑶随心手写体" panose="02010600010101010101" pitchFamily="2" charset="-122"/>
                <a:cs typeface="+mn-cs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66A4FC4-2D46-331B-128F-7D80E631260C}"/>
              </a:ext>
            </a:extLst>
          </p:cNvPr>
          <p:cNvGrpSpPr/>
          <p:nvPr/>
        </p:nvGrpSpPr>
        <p:grpSpPr>
          <a:xfrm>
            <a:off x="6629124" y="3210039"/>
            <a:ext cx="5033361" cy="1053803"/>
            <a:chOff x="4791359" y="4160751"/>
            <a:chExt cx="6032342" cy="1262953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4337D87-F14A-4DF3-E40F-F6775A543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1359" y="4160751"/>
              <a:ext cx="6029325" cy="1257300"/>
            </a:xfrm>
            <a:prstGeom prst="roundRect">
              <a:avLst>
                <a:gd name="adj" fmla="val 2244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  <a:effectLst>
              <a:glow rad="63500">
                <a:schemeClr val="tx1">
                  <a:lumMod val="65000"/>
                  <a:lumOff val="35000"/>
                  <a:alpha val="40000"/>
                </a:schemeClr>
              </a:glow>
            </a:effectLst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7F2C624-0E11-9825-A4B3-D3E72D6966F4}"/>
                </a:ext>
              </a:extLst>
            </p:cNvPr>
            <p:cNvSpPr txBox="1"/>
            <p:nvPr/>
          </p:nvSpPr>
          <p:spPr>
            <a:xfrm>
              <a:off x="10177370" y="505437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沐瑶随心手写体" panose="02010600010101010101" pitchFamily="2" charset="-122"/>
                  <a:ea typeface="沐瑶随心手写体" panose="02010600010101010101" pitchFamily="2" charset="-122"/>
                  <a:cs typeface="+mn-cs"/>
                </a:rPr>
                <a:t>视图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沐瑶随心手写体" panose="02010600010101010101" pitchFamily="2" charset="-122"/>
                <a:ea typeface="沐瑶随心手写体" panose="02010600010101010101" pitchFamily="2" charset="-122"/>
                <a:cs typeface="+mn-cs"/>
              </a:endParaRPr>
            </a:p>
          </p:txBody>
        </p:sp>
      </p:grp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7CA2A99-DE79-3B05-2814-C67E41376C5B}"/>
              </a:ext>
            </a:extLst>
          </p:cNvPr>
          <p:cNvSpPr/>
          <p:nvPr/>
        </p:nvSpPr>
        <p:spPr>
          <a:xfrm>
            <a:off x="8778240" y="3210039"/>
            <a:ext cx="2753360" cy="308169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9812582-9E9F-AEFF-46A0-44F460F579E8}"/>
              </a:ext>
            </a:extLst>
          </p:cNvPr>
          <p:cNvSpPr/>
          <p:nvPr/>
        </p:nvSpPr>
        <p:spPr>
          <a:xfrm>
            <a:off x="8801244" y="3590719"/>
            <a:ext cx="2476356" cy="308169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75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9A3332-57AB-6EA0-61BB-02F87693CE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5760538" cy="3171713"/>
          </a:xfrm>
        </p:spPr>
        <p:txBody>
          <a:bodyPr/>
          <a:lstStyle/>
          <a:p>
            <a:r>
              <a:rPr lang="en-US" altLang="zh-CN"/>
              <a:t>v-model</a:t>
            </a:r>
          </a:p>
          <a:p>
            <a:pPr marL="895335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给表单元素使用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实现双向数据绑定 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 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&lt;----------&gt; 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视图 </a:t>
            </a:r>
            <a:endParaRPr lang="zh-CN" altLang="en-US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72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局部使用</a:t>
            </a:r>
            <a:r>
              <a:rPr lang="en-US" altLang="zh-CN"/>
              <a:t>Vue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2A7CF75B-8D2F-3996-BF1F-78D2F84CEFEC}"/>
              </a:ext>
            </a:extLst>
          </p:cNvPr>
          <p:cNvSpPr txBox="1"/>
          <p:nvPr/>
        </p:nvSpPr>
        <p:spPr>
          <a:xfrm>
            <a:off x="5179734" y="3429000"/>
            <a:ext cx="2690253" cy="130556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>
                <a:solidFill>
                  <a:prstClr val="white">
                    <a:lumMod val="50000"/>
                  </a:prstClr>
                </a:solidFill>
                <a:ea typeface="阿里巴巴普惠体" panose="00020600040101010101"/>
              </a:rPr>
              <a:t>快速入门</a:t>
            </a:r>
            <a:endParaRPr kumimoji="1" lang="en-US" altLang="zh-CN" sz="1600">
              <a:solidFill>
                <a:prstClr val="white">
                  <a:lumMod val="50000"/>
                </a:prstClr>
              </a:solidFill>
              <a:ea typeface="阿里巴巴普惠体" panose="00020600040101010101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" panose="00020600040101010101"/>
                <a:ea typeface="阿里巴巴普惠体" panose="00020600040101010101"/>
                <a:cs typeface="+mn-cs"/>
              </a:rPr>
              <a:t>常用指令</a:t>
            </a:r>
            <a:endParaRPr kumimoji="1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阿里巴巴普惠体" panose="00020600040101010101"/>
              <a:ea typeface="阿里巴巴普惠体" panose="00020600040101010101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/>
                <a:ea typeface="阿里巴巴普惠体" panose="00020600040101010101"/>
                <a:cs typeface="+mn-cs"/>
              </a:rPr>
              <a:t>生命周期</a:t>
            </a:r>
            <a:endParaRPr kumimoji="1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阿里巴巴普惠体" panose="00020600040101010101"/>
              <a:ea typeface="阿里巴巴普惠体" panose="0002060004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0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FA751AA-1820-49D7-BFE3-21E5C3565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生命周期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9C09EE4-37FC-6FE8-BA39-EEE81E7A77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12205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生命周期：指一个对象从创建到销毁的整个过程。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生命周期的八个阶段：</a:t>
            </a:r>
            <a:r>
              <a:rPr lang="zh-CN" altLang="en-US">
                <a:sym typeface="Wingdings" panose="05000000000000000000" pitchFamily="2" charset="2"/>
              </a:rPr>
              <a:t>每个阶段会自动执行一个生命周期方法</a:t>
            </a:r>
            <a:r>
              <a:rPr lang="en-US" altLang="zh-CN">
                <a:sym typeface="Wingdings" panose="05000000000000000000" pitchFamily="2" charset="2"/>
              </a:rPr>
              <a:t>(</a:t>
            </a:r>
            <a:r>
              <a:rPr lang="zh-CN" altLang="en-US">
                <a:sym typeface="Wingdings" panose="05000000000000000000" pitchFamily="2" charset="2"/>
              </a:rPr>
              <a:t>钩子</a:t>
            </a:r>
            <a:r>
              <a:rPr lang="en-US" altLang="zh-CN">
                <a:sym typeface="Wingdings" panose="05000000000000000000" pitchFamily="2" charset="2"/>
              </a:rPr>
              <a:t>),</a:t>
            </a:r>
            <a:r>
              <a:rPr lang="zh-CN" altLang="en-US">
                <a:sym typeface="Wingdings" panose="05000000000000000000" pitchFamily="2" charset="2"/>
              </a:rPr>
              <a:t> 让开发者有机会在特定的阶段执行自己的代码</a:t>
            </a:r>
            <a:endParaRPr lang="en-US" altLang="zh-CN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16973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FA751AA-1820-49D7-BFE3-21E5C3565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生命周期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4F21D3F2-1EEC-EE26-E56A-9D68603BB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04" y="1832177"/>
            <a:ext cx="10504591" cy="4550150"/>
          </a:xfrm>
          <a:prstGeom prst="rect">
            <a:avLst/>
          </a:prstGeom>
        </p:spPr>
      </p:pic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2E82925D-101D-C67C-CAA9-5863CD5EB05C}"/>
              </a:ext>
            </a:extLst>
          </p:cNvPr>
          <p:cNvSpPr/>
          <p:nvPr/>
        </p:nvSpPr>
        <p:spPr>
          <a:xfrm>
            <a:off x="903289" y="1766046"/>
            <a:ext cx="10504590" cy="4706471"/>
          </a:xfrm>
          <a:prstGeom prst="roundRect">
            <a:avLst>
              <a:gd name="adj" fmla="val 1951"/>
            </a:avLst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162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B68A7B92-1670-68EA-E2FD-FD1248FD5139}"/>
              </a:ext>
            </a:extLst>
          </p:cNvPr>
          <p:cNvGrpSpPr/>
          <p:nvPr/>
        </p:nvGrpSpPr>
        <p:grpSpPr>
          <a:xfrm>
            <a:off x="6095996" y="2178086"/>
            <a:ext cx="6198547" cy="3932060"/>
            <a:chOff x="6095996" y="2178086"/>
            <a:chExt cx="6198547" cy="393206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83463EE1-7A6A-266D-6DC6-A8FDACD0B149}"/>
                </a:ext>
              </a:extLst>
            </p:cNvPr>
            <p:cNvGrpSpPr/>
            <p:nvPr/>
          </p:nvGrpSpPr>
          <p:grpSpPr>
            <a:xfrm>
              <a:off x="6095996" y="2178086"/>
              <a:ext cx="5552007" cy="3932060"/>
              <a:chOff x="1756885" y="3189709"/>
              <a:chExt cx="10664538" cy="2009882"/>
            </a:xfrm>
          </p:grpSpPr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D49EC0F0-C298-604A-734D-96DF415F41F1}"/>
                  </a:ext>
                </a:extLst>
              </p:cNvPr>
              <p:cNvSpPr/>
              <p:nvPr/>
            </p:nvSpPr>
            <p:spPr>
              <a:xfrm>
                <a:off x="1756885" y="3189709"/>
                <a:ext cx="10664536" cy="2009882"/>
              </a:xfrm>
              <a:prstGeom prst="roundRect">
                <a:avLst>
                  <a:gd name="adj" fmla="val 1958"/>
                </a:avLst>
              </a:prstGeom>
              <a:solidFill>
                <a:srgbClr val="FFFFE4"/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zh-CN" sz="1400">
                  <a:solidFill>
                    <a:srgbClr val="000000"/>
                  </a:solidFill>
                  <a:effectLst/>
                  <a:latin typeface="JetBrains Mono"/>
                </a:endParaRPr>
              </a:p>
            </p:txBody>
          </p:sp>
          <p:sp>
            <p:nvSpPr>
              <p:cNvPr id="16" name="矩形: 对角圆角 15">
                <a:extLst>
                  <a:ext uri="{FF2B5EF4-FFF2-40B4-BE49-F238E27FC236}">
                    <a16:creationId xmlns:a16="http://schemas.microsoft.com/office/drawing/2014/main" id="{BEE3E455-6D75-CB27-8C7B-686ACAA5F812}"/>
                  </a:ext>
                </a:extLst>
              </p:cNvPr>
              <p:cNvSpPr/>
              <p:nvPr/>
            </p:nvSpPr>
            <p:spPr>
              <a:xfrm>
                <a:off x="8977730" y="5069623"/>
                <a:ext cx="3443693" cy="129968"/>
              </a:xfrm>
              <a:prstGeom prst="round2Diag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生命周期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.html</a:t>
                </a:r>
                <a:endPara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F750B1B-B81A-9B15-DD88-720CC167FF7B}"/>
                </a:ext>
              </a:extLst>
            </p:cNvPr>
            <p:cNvSpPr txBox="1"/>
            <p:nvPr/>
          </p:nvSpPr>
          <p:spPr>
            <a:xfrm>
              <a:off x="6168063" y="2449741"/>
              <a:ext cx="6126480" cy="3625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&lt;script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E5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type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=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"module"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&gt;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 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import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{ createApp }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from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'https://.../vue.esm-browser.js'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 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const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app = createApp({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   data() 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     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return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       message: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"Hello Vue"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     }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   },</a:t>
              </a:r>
              <a:b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</a:b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   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//</a:t>
              </a:r>
              <a:r>
                <a: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生命周期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-</a:t>
              </a:r>
              <a:r>
                <a: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钩子函数</a:t>
              </a:r>
              <a:r>
                <a: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mounted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   mounted() 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     console.log(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'Vue</a:t>
              </a:r>
              <a:r>
                <a: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挂载完毕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, </a:t>
              </a:r>
              <a:r>
                <a: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发送请求获取数据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...'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);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   }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 }).mount(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"#app"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);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&lt;/script&gt;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23B78D3E-F2DA-2E5E-D845-C32E55D95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508" y="2203716"/>
            <a:ext cx="4224236" cy="3750273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4A57C92-98A4-A632-0345-4EB67EB1DE1C}"/>
              </a:ext>
            </a:extLst>
          </p:cNvPr>
          <p:cNvGraphicFramePr>
            <a:graphicFrameLocks noGrp="1"/>
          </p:cNvGraphicFramePr>
          <p:nvPr/>
        </p:nvGraphicFramePr>
        <p:xfrm>
          <a:off x="1151338" y="2178085"/>
          <a:ext cx="4298117" cy="38036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8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9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06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Fira Code" panose="020B0809050000020004" pitchFamily="49" charset="0"/>
                        </a:rPr>
                        <a:t>状态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Fira Code" panose="020B08090500000200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Fira Code" panose="020B0809050000020004" pitchFamily="49" charset="0"/>
                        </a:rPr>
                        <a:t>阶段周期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Fira Code" panose="020B08090500000200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6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</a:rPr>
                        <a:t>beforeCreate</a:t>
                      </a:r>
                      <a:endParaRPr lang="zh-CN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ira Code" panose="020B08090500000200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创建前</a:t>
                      </a:r>
                    </a:p>
                  </a:txBody>
                  <a:tcPr marL="86034" marR="86034" marT="43015" marB="4301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6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</a:rPr>
                        <a:t>created</a:t>
                      </a:r>
                      <a:endParaRPr lang="zh-CN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ira Code" panose="020B08090500000200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创建后</a:t>
                      </a:r>
                    </a:p>
                  </a:txBody>
                  <a:tcPr marL="86034" marR="86034" marT="43015" marB="4301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6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</a:rPr>
                        <a:t>beforeMount</a:t>
                      </a:r>
                      <a:endParaRPr lang="zh-CN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ira Code" panose="020B08090500000200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载入前</a:t>
                      </a:r>
                    </a:p>
                  </a:txBody>
                  <a:tcPr marL="86034" marR="86034" marT="43015" marB="4301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6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</a:rPr>
                        <a:t>mounted</a:t>
                      </a:r>
                      <a:endParaRPr lang="zh-CN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ira Code" panose="020B08090500000200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挂载完成</a:t>
                      </a:r>
                      <a:endParaRPr lang="zh-CN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86034" marR="86034" marT="43015" marB="4301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6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</a:rPr>
                        <a:t>beforeUpdate</a:t>
                      </a:r>
                      <a:endParaRPr lang="zh-CN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ira Code" panose="020B08090500000200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数据更新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前</a:t>
                      </a:r>
                    </a:p>
                  </a:txBody>
                  <a:tcPr marL="86034" marR="86034" marT="43015" marB="4301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6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</a:rPr>
                        <a:t>updated</a:t>
                      </a:r>
                      <a:endParaRPr lang="zh-CN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ira Code" panose="020B08090500000200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数据更新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后</a:t>
                      </a:r>
                    </a:p>
                  </a:txBody>
                  <a:tcPr marL="86034" marR="86034" marT="43015" marB="4301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6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</a:rPr>
                        <a:t>beforeUnmount</a:t>
                      </a:r>
                      <a:endParaRPr lang="zh-CN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ira Code" panose="020B08090500000200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组件销毁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前</a:t>
                      </a:r>
                    </a:p>
                  </a:txBody>
                  <a:tcPr marL="86034" marR="86034" marT="43015" marB="4301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6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</a:rPr>
                        <a:t>unmounted</a:t>
                      </a:r>
                      <a:endParaRPr lang="zh-CN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ira Code" panose="020B08090500000200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组件销毁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后</a:t>
                      </a:r>
                    </a:p>
                  </a:txBody>
                  <a:tcPr marL="86034" marR="86034" marT="43015" marB="4301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F62A076-5D61-EA0A-E5D7-A470F7EC2F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517190"/>
          </a:xfrm>
        </p:spPr>
        <p:txBody>
          <a:bodyPr/>
          <a:lstStyle/>
          <a:p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生命周期的八个阶段：</a:t>
            </a:r>
            <a:r>
              <a:rPr lang="zh-CN" altLang="en-US">
                <a:sym typeface="Wingdings" panose="05000000000000000000" pitchFamily="2" charset="2"/>
              </a:rPr>
              <a:t>每个阶段会自动执行一个生命周期方法</a:t>
            </a:r>
            <a:r>
              <a:rPr lang="en-US" altLang="zh-CN">
                <a:sym typeface="Wingdings" panose="05000000000000000000" pitchFamily="2" charset="2"/>
              </a:rPr>
              <a:t>(</a:t>
            </a:r>
            <a:r>
              <a:rPr lang="zh-CN" altLang="en-US">
                <a:sym typeface="Wingdings" panose="05000000000000000000" pitchFamily="2" charset="2"/>
              </a:rPr>
              <a:t>钩子</a:t>
            </a:r>
            <a:r>
              <a:rPr lang="en-US" altLang="zh-CN">
                <a:sym typeface="Wingdings" panose="05000000000000000000" pitchFamily="2" charset="2"/>
              </a:rPr>
              <a:t>),</a:t>
            </a:r>
            <a:r>
              <a:rPr lang="zh-CN" altLang="en-US">
                <a:sym typeface="Wingdings" panose="05000000000000000000" pitchFamily="2" charset="2"/>
              </a:rPr>
              <a:t> 让开发者有机会在特定的阶段执行自己的代码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Wingdings" panose="05000000000000000000" pitchFamily="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445DA69-C58C-BA5C-9B35-CDEAF2BC8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生命周期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9E74560-FAEE-D697-60AF-A6CD30CBB38D}"/>
              </a:ext>
            </a:extLst>
          </p:cNvPr>
          <p:cNvSpPr/>
          <p:nvPr/>
        </p:nvSpPr>
        <p:spPr>
          <a:xfrm>
            <a:off x="1151333" y="2178085"/>
            <a:ext cx="4298122" cy="3803613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31C9D94-C233-E176-CAE7-71EAB6D82890}"/>
              </a:ext>
            </a:extLst>
          </p:cNvPr>
          <p:cNvSpPr/>
          <p:nvPr/>
        </p:nvSpPr>
        <p:spPr>
          <a:xfrm>
            <a:off x="6096000" y="4506668"/>
            <a:ext cx="5552006" cy="1006764"/>
          </a:xfrm>
          <a:prstGeom prst="rect">
            <a:avLst/>
          </a:prstGeom>
          <a:solidFill>
            <a:srgbClr val="42B88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753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80129B-43F7-B3D9-E575-B7BA8D25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JavaScript-</a:t>
            </a:r>
            <a:r>
              <a:rPr lang="zh-CN" altLang="en-US"/>
              <a:t>导入导出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3BD10E9-30A5-2EE8-7B40-6B269A1EDADE}"/>
              </a:ext>
            </a:extLst>
          </p:cNvPr>
          <p:cNvGrpSpPr/>
          <p:nvPr/>
        </p:nvGrpSpPr>
        <p:grpSpPr>
          <a:xfrm>
            <a:off x="930131" y="2288771"/>
            <a:ext cx="3965143" cy="2135447"/>
            <a:chOff x="874712" y="3129280"/>
            <a:chExt cx="3965143" cy="2135447"/>
          </a:xfrm>
        </p:grpSpPr>
        <p:sp>
          <p:nvSpPr>
            <p:cNvPr id="2" name="!!矩形: 对角圆角 10">
              <a:extLst>
                <a:ext uri="{FF2B5EF4-FFF2-40B4-BE49-F238E27FC236}">
                  <a16:creationId xmlns:a16="http://schemas.microsoft.com/office/drawing/2014/main" id="{FE414273-55BA-DB47-E6D9-ED0515B9DB52}"/>
                </a:ext>
              </a:extLst>
            </p:cNvPr>
            <p:cNvSpPr/>
            <p:nvPr/>
          </p:nvSpPr>
          <p:spPr>
            <a:xfrm>
              <a:off x="874712" y="3129280"/>
              <a:ext cx="3965143" cy="2135447"/>
            </a:xfrm>
            <a:prstGeom prst="round2DiagRect">
              <a:avLst>
                <a:gd name="adj1" fmla="val 6747"/>
                <a:gd name="adj2" fmla="val 0"/>
              </a:avLst>
            </a:prstGeom>
            <a:solidFill>
              <a:srgbClr val="FFF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简单的展示信息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export function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simpleMessage(msg){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console.log(msg)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复杂的展示信息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en-US" altLang="zh-CN" sz="1200">
                  <a:solidFill>
                    <a:srgbClr val="0000FF"/>
                  </a:solidFill>
                  <a:latin typeface="Consolas" panose="020B0609020204030204" pitchFamily="49" charset="0"/>
                </a:rPr>
                <a:t>e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xport function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complexMessage(msg){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console.log(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Date()+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": 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+msg)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3" name="矩形: 对角圆角 2">
              <a:extLst>
                <a:ext uri="{FF2B5EF4-FFF2-40B4-BE49-F238E27FC236}">
                  <a16:creationId xmlns:a16="http://schemas.microsoft.com/office/drawing/2014/main" id="{FADBB3A8-9041-D627-E6E8-04E4EA08E453}"/>
                </a:ext>
              </a:extLst>
            </p:cNvPr>
            <p:cNvSpPr/>
            <p:nvPr/>
          </p:nvSpPr>
          <p:spPr>
            <a:xfrm>
              <a:off x="3648364" y="3129280"/>
              <a:ext cx="1191491" cy="29972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showMessage.js</a:t>
              </a:r>
              <a:endParaRPr lang="zh-CN" altLang="en-US" sz="1200" b="1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AF4C4DB-E0D6-76FD-8796-F62E3C652323}"/>
              </a:ext>
            </a:extLst>
          </p:cNvPr>
          <p:cNvGrpSpPr/>
          <p:nvPr/>
        </p:nvGrpSpPr>
        <p:grpSpPr>
          <a:xfrm>
            <a:off x="6319550" y="2288770"/>
            <a:ext cx="5291425" cy="3254780"/>
            <a:chOff x="6319550" y="2288770"/>
            <a:chExt cx="5291425" cy="3254780"/>
          </a:xfrm>
        </p:grpSpPr>
        <p:sp>
          <p:nvSpPr>
            <p:cNvPr id="7" name="!!矩形: 对角圆角 10">
              <a:extLst>
                <a:ext uri="{FF2B5EF4-FFF2-40B4-BE49-F238E27FC236}">
                  <a16:creationId xmlns:a16="http://schemas.microsoft.com/office/drawing/2014/main" id="{EA2EF6A9-6F2A-2357-8D2A-32C5C36A88F1}"/>
                </a:ext>
              </a:extLst>
            </p:cNvPr>
            <p:cNvSpPr/>
            <p:nvPr/>
          </p:nvSpPr>
          <p:spPr>
            <a:xfrm>
              <a:off x="6319550" y="2288770"/>
              <a:ext cx="5291425" cy="3254780"/>
            </a:xfrm>
            <a:prstGeom prst="round2DiagRect">
              <a:avLst>
                <a:gd name="adj1" fmla="val 6747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&lt;body&gt;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&lt;div&gt;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&lt;button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>
                  <a:solidFill>
                    <a:srgbClr val="E50000"/>
                  </a:solidFill>
                  <a:effectLst/>
                  <a:latin typeface="Consolas" panose="020B0609020204030204" pitchFamily="49" charset="0"/>
                </a:rPr>
                <a:t>id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"btn"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点我展示信息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&lt;/button&gt;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&lt;/div&gt;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&lt;!-- 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导入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showMessage.js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文件的全部内容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--&gt;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&lt;script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>
                  <a:solidFill>
                    <a:srgbClr val="E50000"/>
                  </a:solidFill>
                  <a:effectLst/>
                  <a:latin typeface="Consolas" panose="020B0609020204030204" pitchFamily="49" charset="0"/>
                </a:rPr>
                <a:t>src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"showMessage.js"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&gt;&lt;/script&gt;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&lt;script&gt;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document.getElementById(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"btn"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).onclick =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    complexMessage(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'bbbbb'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}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&lt;/script&gt;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&lt;/body&gt;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EC2874E0-9449-9A9C-89A4-A470B5E1A177}"/>
                </a:ext>
              </a:extLst>
            </p:cNvPr>
            <p:cNvSpPr/>
            <p:nvPr/>
          </p:nvSpPr>
          <p:spPr>
            <a:xfrm>
              <a:off x="10419484" y="2288771"/>
              <a:ext cx="1191491" cy="29972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message.html</a:t>
              </a:r>
              <a:endParaRPr lang="zh-CN" altLang="en-US" sz="1200" b="1"/>
            </a:p>
          </p:txBody>
        </p: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BE89706-99A3-B60D-AD03-C2D719E20C41}"/>
              </a:ext>
            </a:extLst>
          </p:cNvPr>
          <p:cNvSpPr/>
          <p:nvPr/>
        </p:nvSpPr>
        <p:spPr>
          <a:xfrm>
            <a:off x="6686550" y="3356494"/>
            <a:ext cx="3438525" cy="4344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D938AAC-066B-9D3F-D40D-FFF2ED82479A}"/>
              </a:ext>
            </a:extLst>
          </p:cNvPr>
          <p:cNvCxnSpPr/>
          <p:nvPr/>
        </p:nvCxnSpPr>
        <p:spPr>
          <a:xfrm>
            <a:off x="7381875" y="4505325"/>
            <a:ext cx="195262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7C866E66-66B9-F807-8742-C0589EBC3F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52485"/>
            <a:ext cx="773208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JS</a:t>
            </a:r>
            <a:r>
              <a:rPr lang="zh-CN" altLang="en-US">
                <a:latin typeface="Fira Code" panose="020B0809050000020004" pitchFamily="49" charset="0"/>
              </a:rPr>
              <a:t>提供的导入导出机制</a:t>
            </a:r>
            <a:r>
              <a:rPr lang="en-US" altLang="zh-CN">
                <a:latin typeface="Fira Code" panose="020B0809050000020004" pitchFamily="49" charset="0"/>
              </a:rPr>
              <a:t>,</a:t>
            </a:r>
            <a:r>
              <a:rPr lang="zh-CN" altLang="en-US">
                <a:latin typeface="Fira Code" panose="020B0809050000020004" pitchFamily="49" charset="0"/>
              </a:rPr>
              <a:t>可以实现按需导入。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A0E4C59-2083-1583-4607-67A76FA5702A}"/>
              </a:ext>
            </a:extLst>
          </p:cNvPr>
          <p:cNvSpPr/>
          <p:nvPr/>
        </p:nvSpPr>
        <p:spPr>
          <a:xfrm>
            <a:off x="930131" y="2724150"/>
            <a:ext cx="574819" cy="171450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2AA4161-6E13-9BCF-8917-3AFAF87837A3}"/>
              </a:ext>
            </a:extLst>
          </p:cNvPr>
          <p:cNvSpPr/>
          <p:nvPr/>
        </p:nvSpPr>
        <p:spPr>
          <a:xfrm>
            <a:off x="930131" y="3648076"/>
            <a:ext cx="574819" cy="171450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750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C14F4C-4684-BBA8-F7B8-E06D488C1A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5760538" cy="3312160"/>
          </a:xfrm>
        </p:spPr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生命周期共分为几个阶段 ？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生命周期典型的应用场景 ？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1ECC1DF8-AF89-CB0B-BF1A-A886938608BA}"/>
              </a:ext>
            </a:extLst>
          </p:cNvPr>
          <p:cNvSpPr txBox="1">
            <a:spLocks/>
          </p:cNvSpPr>
          <p:nvPr/>
        </p:nvSpPr>
        <p:spPr>
          <a:xfrm>
            <a:off x="5566826" y="2962825"/>
            <a:ext cx="5760538" cy="466175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marR="0" lvl="0" indent="-457189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共分为八个阶段 。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EAA8CA90-4122-0CDC-352D-F2FAC38A7D46}"/>
              </a:ext>
            </a:extLst>
          </p:cNvPr>
          <p:cNvSpPr txBox="1">
            <a:spLocks/>
          </p:cNvSpPr>
          <p:nvPr/>
        </p:nvSpPr>
        <p:spPr>
          <a:xfrm>
            <a:off x="5566826" y="4150923"/>
            <a:ext cx="6273722" cy="466175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marR="0" lvl="0" indent="-457189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在页面加载完毕时，发起异步请求，加载数据，渲染页面。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829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959498D-4080-3789-120E-EA6427F0B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</a:t>
            </a:r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2C0285-97D6-2350-8395-4C05363B8912}"/>
              </a:ext>
            </a:extLst>
          </p:cNvPr>
          <p:cNvSpPr txBox="1"/>
          <p:nvPr/>
        </p:nvSpPr>
        <p:spPr>
          <a:xfrm>
            <a:off x="1169290" y="1901101"/>
            <a:ext cx="4489830" cy="1086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//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生命周期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钩子函数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+mn-cs"/>
              </a:rPr>
              <a:t> 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mounted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mounted() {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   console.log(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'Vue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挂载完毕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, 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发送请求获取数据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 ...’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FDD7A7-41D8-78DE-2FA4-2B368F6E1CBD}"/>
              </a:ext>
            </a:extLst>
          </p:cNvPr>
          <p:cNvSpPr txBox="1"/>
          <p:nvPr/>
        </p:nvSpPr>
        <p:spPr>
          <a:xfrm>
            <a:off x="7233920" y="2151746"/>
            <a:ext cx="917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Ajax</a:t>
            </a:r>
            <a:endParaRPr lang="zh-CN" altLang="en-US" sz="32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504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959498D-4080-3789-120E-EA6427F0B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</a:t>
            </a:r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5522797-74BE-92A0-0F54-8FFC517030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102755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介绍：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Axios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</a:rPr>
              <a:t>对原生的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Ajax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</a:rPr>
              <a:t>进行了封装，简化书写，快速开发。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</a:rPr>
              <a:t>官网：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hlinkClick r:id="rId2"/>
              </a:rPr>
              <a:t>https://www.axios-http.cn/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443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51F6475-2037-BF6C-CF63-AC320822F712}"/>
              </a:ext>
            </a:extLst>
          </p:cNvPr>
          <p:cNvGrpSpPr/>
          <p:nvPr/>
        </p:nvGrpSpPr>
        <p:grpSpPr>
          <a:xfrm>
            <a:off x="2544006" y="2757005"/>
            <a:ext cx="7001788" cy="3101361"/>
            <a:chOff x="1756885" y="3437320"/>
            <a:chExt cx="10664538" cy="1786091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BB527FF1-C574-2C1E-3050-B06AA78D037A}"/>
                </a:ext>
              </a:extLst>
            </p:cNvPr>
            <p:cNvSpPr/>
            <p:nvPr/>
          </p:nvSpPr>
          <p:spPr>
            <a:xfrm>
              <a:off x="1756885" y="3437320"/>
              <a:ext cx="10664536" cy="1762271"/>
            </a:xfrm>
            <a:prstGeom prst="roundRect">
              <a:avLst>
                <a:gd name="adj" fmla="val 1958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50000"/>
                </a:lnSpc>
              </a:pPr>
              <a:endParaRPr lang="en-US" altLang="zh-CN" sz="1400">
                <a:solidFill>
                  <a:srgbClr val="000000"/>
                </a:solidFill>
                <a:effectLst/>
                <a:latin typeface="JetBrains Mono"/>
              </a:endParaRPr>
            </a:p>
          </p:txBody>
        </p:sp>
        <p:sp>
          <p:nvSpPr>
            <p:cNvPr id="20" name="矩形: 对角圆角 19">
              <a:extLst>
                <a:ext uri="{FF2B5EF4-FFF2-40B4-BE49-F238E27FC236}">
                  <a16:creationId xmlns:a16="http://schemas.microsoft.com/office/drawing/2014/main" id="{F8F8F815-8454-6AF4-7B8C-24A5F774F472}"/>
                </a:ext>
              </a:extLst>
            </p:cNvPr>
            <p:cNvSpPr/>
            <p:nvPr/>
          </p:nvSpPr>
          <p:spPr>
            <a:xfrm>
              <a:off x="9906036" y="5069623"/>
              <a:ext cx="2515387" cy="153788"/>
            </a:xfrm>
            <a:prstGeom prst="round2Diag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axios.html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36B3CC-0AA9-A987-4F29-EAC15B6A5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Axios</a:t>
            </a:r>
            <a:r>
              <a:rPr lang="zh-CN" altLang="en-US"/>
              <a:t>使用步骤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375A5F-422D-EEDC-5491-01A4343F6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7173"/>
            <a:ext cx="9214230" cy="92490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引入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Axios</a:t>
            </a:r>
            <a:r>
              <a:rPr lang="zh-CN" altLang="en-US">
                <a:latin typeface="Fira Code" panose="020B0809050000020004" pitchFamily="49" charset="0"/>
              </a:rPr>
              <a:t>的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js</a:t>
            </a:r>
            <a:r>
              <a:rPr lang="zh-CN" altLang="en-US">
                <a:latin typeface="Fira Code" panose="020B0809050000020004" pitchFamily="49" charset="0"/>
              </a:rPr>
              <a:t>文件（参照官网）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使用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Axios</a:t>
            </a:r>
            <a:r>
              <a:rPr lang="zh-CN" altLang="en-US">
                <a:latin typeface="Fira Code" panose="020B0809050000020004" pitchFamily="49" charset="0"/>
              </a:rPr>
              <a:t>发送请求，并获取相应结果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D44A5FC-D91C-8A45-6C27-F202A0E53A72}"/>
              </a:ext>
            </a:extLst>
          </p:cNvPr>
          <p:cNvSpPr/>
          <p:nvPr/>
        </p:nvSpPr>
        <p:spPr>
          <a:xfrm>
            <a:off x="2555669" y="4290580"/>
            <a:ext cx="6990126" cy="493158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汉仪尚巍流云体简" panose="00020600040101010101" pitchFamily="18" charset="-122"/>
                <a:ea typeface="汉仪尚巍流云体简" panose="00020600040101010101" pitchFamily="18" charset="-122"/>
                <a:cs typeface="阿里巴巴普惠体" panose="00020600040101010101" pitchFamily="18" charset="-122"/>
              </a:rPr>
              <a:t>成功回调函数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3961F4C-A562-EEE6-BC0D-73597EE39D44}"/>
              </a:ext>
            </a:extLst>
          </p:cNvPr>
          <p:cNvSpPr/>
          <p:nvPr/>
        </p:nvSpPr>
        <p:spPr>
          <a:xfrm>
            <a:off x="2555669" y="4830339"/>
            <a:ext cx="6990126" cy="706969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汉仪尚巍流云体简" panose="00020600040101010101" pitchFamily="18" charset="-122"/>
                <a:ea typeface="汉仪尚巍流云体简" panose="00020600040101010101" pitchFamily="18" charset="-122"/>
                <a:cs typeface="+mn-cs"/>
              </a:rPr>
              <a:t>失败回调函数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7ADDAC2-7A44-F75D-914D-12E9825F19CE}"/>
              </a:ext>
            </a:extLst>
          </p:cNvPr>
          <p:cNvSpPr txBox="1"/>
          <p:nvPr/>
        </p:nvSpPr>
        <p:spPr>
          <a:xfrm>
            <a:off x="9545795" y="3406756"/>
            <a:ext cx="2529664" cy="897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method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：请求方式，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GET/POST…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url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：请求路径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data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：请求数据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90AD39-299E-B9B7-0125-76472667DC4C}"/>
              </a:ext>
            </a:extLst>
          </p:cNvPr>
          <p:cNvSpPr txBox="1"/>
          <p:nvPr/>
        </p:nvSpPr>
        <p:spPr>
          <a:xfrm>
            <a:off x="2544004" y="3030097"/>
            <a:ext cx="5857241" cy="330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&lt;script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 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E5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src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=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"https://unpkg.com/axios/dist/axios.min.js"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&gt;&lt;/script&gt;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F5A8CA2-A9DD-7ABE-ECD8-69C3A1448BDD}"/>
              </a:ext>
            </a:extLst>
          </p:cNvPr>
          <p:cNvSpPr txBox="1"/>
          <p:nvPr/>
        </p:nvSpPr>
        <p:spPr>
          <a:xfrm>
            <a:off x="2421049" y="3461480"/>
            <a:ext cx="6126480" cy="2101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  axios({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    method: 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'GET'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    url: 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'https://mock.apifox.cn/m1/3083103-0-default/emps/list'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  }).then((result) 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=&gt;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    console.log(result.data);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  }).catch((err) 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=&gt;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    alert(err);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  });</a:t>
            </a:r>
          </a:p>
        </p:txBody>
      </p:sp>
    </p:spTree>
    <p:extLst>
      <p:ext uri="{BB962C8B-B14F-4D97-AF65-F5344CB8AC3E}">
        <p14:creationId xmlns:p14="http://schemas.microsoft.com/office/powerpoint/2010/main" val="57722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1" grpId="0"/>
      <p:bldP spid="22" grpId="0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E69E54AC-017A-FB96-CD61-8E28283BBA5E}"/>
              </a:ext>
            </a:extLst>
          </p:cNvPr>
          <p:cNvSpPr/>
          <p:nvPr/>
        </p:nvSpPr>
        <p:spPr>
          <a:xfrm>
            <a:off x="1068605" y="2658705"/>
            <a:ext cx="9409231" cy="1769033"/>
          </a:xfrm>
          <a:prstGeom prst="roundRect">
            <a:avLst>
              <a:gd name="adj" fmla="val 1958"/>
            </a:avLst>
          </a:prstGeom>
          <a:solidFill>
            <a:srgbClr val="FFFFE4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  axios.get(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'https://mock.apifox.cn/m1/3083103-0-default/emps/list'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).then((result)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=&gt;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    console.log(result.data);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  }).catch((err)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=&gt;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    console.log(err);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  });</a:t>
            </a:r>
            <a:endParaRPr lang="en-US" altLang="zh-CN" sz="1400">
              <a:solidFill>
                <a:srgbClr val="000000"/>
              </a:solidFill>
              <a:effectLst/>
              <a:latin typeface="JetBrains Mono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B2AAC14-A802-FB8A-6B23-CAAA7EBBDD7D}"/>
              </a:ext>
            </a:extLst>
          </p:cNvPr>
          <p:cNvSpPr/>
          <p:nvPr/>
        </p:nvSpPr>
        <p:spPr>
          <a:xfrm>
            <a:off x="1068605" y="4621177"/>
            <a:ext cx="9409231" cy="1769033"/>
          </a:xfrm>
          <a:prstGeom prst="roundRect">
            <a:avLst>
              <a:gd name="adj" fmla="val 1958"/>
            </a:avLst>
          </a:prstGeom>
          <a:solidFill>
            <a:srgbClr val="FFFFE4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200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axios.post(</a:t>
            </a:r>
            <a:r>
              <a:rPr lang="en-US" altLang="zh-CN" sz="1200">
                <a:solidFill>
                  <a:srgbClr val="A31515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'https://mock.apifox.cn/m1/3083103-0-default/emps/update','id=1'</a:t>
            </a:r>
            <a:r>
              <a:rPr lang="en-US" altLang="zh-CN" sz="1200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).then((result) </a:t>
            </a:r>
            <a:r>
              <a:rPr lang="en-US" altLang="zh-CN" sz="120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=&gt;</a:t>
            </a:r>
            <a:r>
              <a:rPr lang="en-US" altLang="zh-CN" sz="1200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200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    console.log(result.data);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200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  }).catch((err) </a:t>
            </a:r>
            <a:r>
              <a:rPr lang="en-US" altLang="zh-CN" sz="120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=&gt;</a:t>
            </a:r>
            <a:r>
              <a:rPr lang="en-US" altLang="zh-CN" sz="1200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200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    console.log(err);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200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  });</a:t>
            </a:r>
            <a:endParaRPr lang="en-US" altLang="zh-CN" sz="1400">
              <a:solidFill>
                <a:srgbClr val="000000"/>
              </a:solidFill>
              <a:effectLst/>
              <a:latin typeface="JetBrains Mono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0F72B69-4DC5-4B05-1F76-6E811078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Axios-</a:t>
            </a:r>
            <a:r>
              <a:rPr lang="zh-CN" altLang="en-US"/>
              <a:t>请求方式别名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4AEE4D5-E439-64A7-EF1F-5E92FC1372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94425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0" i="0">
                <a:solidFill>
                  <a:srgbClr val="373747"/>
                </a:solidFill>
                <a:effectLst/>
                <a:latin typeface="DM Sans" panose="020F0502020204030204" pitchFamily="2" charset="0"/>
              </a:rPr>
              <a:t>为了方便起见，</a:t>
            </a:r>
            <a:r>
              <a:rPr lang="en-US" altLang="zh-CN" b="0" i="0">
                <a:solidFill>
                  <a:srgbClr val="373747"/>
                </a:solidFill>
                <a:effectLst/>
                <a:latin typeface="DM Sans" panose="020F0502020204030204" pitchFamily="2" charset="0"/>
              </a:rPr>
              <a:t>Axios</a:t>
            </a:r>
            <a:r>
              <a:rPr lang="zh-CN" altLang="en-US" b="0" i="0">
                <a:solidFill>
                  <a:srgbClr val="373747"/>
                </a:solidFill>
                <a:effectLst/>
                <a:latin typeface="DM Sans" panose="020F0502020204030204" pitchFamily="2" charset="0"/>
              </a:rPr>
              <a:t>已经为所有支持的请求方法提供了别名</a:t>
            </a:r>
            <a:endParaRPr lang="en-US" altLang="zh-CN" b="0" i="0">
              <a:solidFill>
                <a:srgbClr val="373747"/>
              </a:solidFill>
              <a:effectLst/>
              <a:latin typeface="DM Sans" panose="020F0502020204030204" pitchFamily="2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373747"/>
                </a:solidFill>
                <a:latin typeface="Fira Code" panose="020B0809050000020004" pitchFamily="49" charset="0"/>
              </a:rPr>
              <a:t>格式：</a:t>
            </a:r>
            <a:r>
              <a:rPr lang="en-US" altLang="zh-CN" sz="16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axios.</a:t>
            </a:r>
            <a:r>
              <a:rPr lang="zh-CN" altLang="en-US" sz="1600">
                <a:solidFill>
                  <a:srgbClr val="C00000"/>
                </a:solidFill>
                <a:latin typeface="Fira Code" panose="020B0809050000020004" pitchFamily="49" charset="0"/>
              </a:rPr>
              <a:t>请求方式</a:t>
            </a:r>
            <a:r>
              <a:rPr lang="en-US" altLang="zh-CN" sz="16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(url [, data [, config]])</a:t>
            </a:r>
            <a:endParaRPr lang="zh-CN" altLang="en-US">
              <a:solidFill>
                <a:srgbClr val="C00000"/>
              </a:solidFill>
              <a:latin typeface="Fira Code" panose="020B0809050000020004" pitchFamily="49" charset="0"/>
            </a:endParaRPr>
          </a:p>
        </p:txBody>
      </p:sp>
      <p:sp>
        <p:nvSpPr>
          <p:cNvPr id="20" name="文本占位符 5">
            <a:extLst>
              <a:ext uri="{FF2B5EF4-FFF2-40B4-BE49-F238E27FC236}">
                <a16:creationId xmlns:a16="http://schemas.microsoft.com/office/drawing/2014/main" id="{3AB53B1E-DA6B-D23B-BCB0-2CC9E5B28138}"/>
              </a:ext>
            </a:extLst>
          </p:cNvPr>
          <p:cNvSpPr txBox="1">
            <a:spLocks/>
          </p:cNvSpPr>
          <p:nvPr/>
        </p:nvSpPr>
        <p:spPr>
          <a:xfrm>
            <a:off x="710880" y="5966005"/>
            <a:ext cx="9766960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Fira Code" panose="020B0809050000020004" pitchFamily="49" charset="0"/>
              <a:ea typeface="阿里巴巴普惠体" panose="00020600040101010101" pitchFamily="18" charset="-122"/>
            </a:endParaRPr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2F45BA67-3A9A-1B97-91B8-78C1927DBD4F}"/>
              </a:ext>
            </a:extLst>
          </p:cNvPr>
          <p:cNvSpPr/>
          <p:nvPr/>
        </p:nvSpPr>
        <p:spPr>
          <a:xfrm>
            <a:off x="10092079" y="3452573"/>
            <a:ext cx="1581245" cy="1581245"/>
          </a:xfrm>
          <a:prstGeom prst="flowChartConnector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汉仪尚巍流云体简" panose="00020600040101010101" pitchFamily="18" charset="-122"/>
                <a:ea typeface="汉仪尚巍流云体简" panose="00020600040101010101" pitchFamily="18" charset="-122"/>
                <a:cs typeface="阿里巴巴普惠体" panose="00020600040101010101" pitchFamily="18" charset="-122"/>
              </a:rPr>
              <a:t>推荐</a:t>
            </a:r>
          </a:p>
        </p:txBody>
      </p:sp>
    </p:spTree>
    <p:extLst>
      <p:ext uri="{BB962C8B-B14F-4D97-AF65-F5344CB8AC3E}">
        <p14:creationId xmlns:p14="http://schemas.microsoft.com/office/powerpoint/2010/main" val="3181571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84A2BB-63C8-C127-350D-096EED5F29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38657" y="1463040"/>
            <a:ext cx="5760538" cy="2573251"/>
          </a:xfrm>
        </p:spPr>
        <p:txBody>
          <a:bodyPr/>
          <a:lstStyle/>
          <a:p>
            <a:r>
              <a:rPr lang="en-US" altLang="zh-CN"/>
              <a:t>Axios </a:t>
            </a:r>
            <a:r>
              <a:rPr lang="zh-CN" altLang="en-US"/>
              <a:t>发送异步请求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379CDC-6C78-175D-EFBF-5B09DA8661C2}"/>
              </a:ext>
            </a:extLst>
          </p:cNvPr>
          <p:cNvSpPr txBox="1"/>
          <p:nvPr/>
        </p:nvSpPr>
        <p:spPr>
          <a:xfrm>
            <a:off x="5089236" y="3541360"/>
            <a:ext cx="6533803" cy="1761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GET: </a:t>
            </a:r>
          </a:p>
          <a:p>
            <a:pPr marL="457200" marR="0" lvl="1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axios.get(url).then((res)=&gt;{…}).catch((err)=&gt;{…})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POST: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    axios.post(url,data).then((res)=&gt;{…}).catch((err)=&gt;{…})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ira Code" panose="020B0809050000020004" pitchFamily="49" charset="0"/>
              <a:ea typeface="黑体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4F5A4E-CB4A-11A3-5A92-36C905DCB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3178457"/>
            <a:ext cx="529590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1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873041-B01C-87FF-D3CF-08BF981FA1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5450" y="1743281"/>
            <a:ext cx="9214230" cy="517190"/>
          </a:xfrm>
        </p:spPr>
        <p:txBody>
          <a:bodyPr/>
          <a:lstStyle/>
          <a:p>
            <a:r>
              <a:rPr lang="zh-CN" altLang="en-US"/>
              <a:t> 使用表格展示所有文章的数据</a:t>
            </a:r>
            <a:r>
              <a:rPr lang="en-US" altLang="zh-CN"/>
              <a:t>, </a:t>
            </a:r>
            <a:r>
              <a:rPr lang="zh-CN" altLang="en-US"/>
              <a:t>并完成条件搜索功能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9E0293-8F60-AAB5-F8EB-FC947EE6A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90" y="2416175"/>
            <a:ext cx="8077200" cy="1952625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92F48DAA-28FA-88D4-930B-4A90259E1160}"/>
              </a:ext>
            </a:extLst>
          </p:cNvPr>
          <p:cNvSpPr txBox="1">
            <a:spLocks/>
          </p:cNvSpPr>
          <p:nvPr/>
        </p:nvSpPr>
        <p:spPr>
          <a:xfrm>
            <a:off x="925450" y="4530424"/>
            <a:ext cx="9214230" cy="169765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钩子函数</a:t>
            </a:r>
            <a:r>
              <a:rPr lang="en-US" altLang="zh-CN">
                <a:latin typeface="Fira Code" panose="020B0809050000020004" pitchFamily="49" charset="0"/>
              </a:rPr>
              <a:t>mounted</a:t>
            </a:r>
            <a:r>
              <a:rPr lang="zh-CN" altLang="en-US">
                <a:latin typeface="Fira Code" panose="020B0809050000020004" pitchFamily="49" charset="0"/>
              </a:rPr>
              <a:t>中</a:t>
            </a:r>
            <a:r>
              <a:rPr lang="en-US" altLang="zh-CN">
                <a:latin typeface="Fira Code" panose="020B0809050000020004" pitchFamily="49" charset="0"/>
              </a:rPr>
              <a:t>, </a:t>
            </a:r>
            <a:r>
              <a:rPr lang="zh-CN" altLang="en-US">
                <a:latin typeface="Fira Code" panose="020B0809050000020004" pitchFamily="49" charset="0"/>
              </a:rPr>
              <a:t>获取所有的文章数据</a:t>
            </a:r>
            <a:endParaRPr lang="en-US" altLang="zh-CN">
              <a:latin typeface="Fira Code" panose="020B08090500000200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使用</a:t>
            </a:r>
            <a:r>
              <a:rPr lang="en-US" altLang="zh-CN">
                <a:latin typeface="Fira Code" panose="020B0809050000020004" pitchFamily="49" charset="0"/>
              </a:rPr>
              <a:t>v-for</a:t>
            </a:r>
            <a:r>
              <a:rPr lang="zh-CN" altLang="en-US">
                <a:latin typeface="Fira Code" panose="020B0809050000020004" pitchFamily="49" charset="0"/>
              </a:rPr>
              <a:t>指令</a:t>
            </a:r>
            <a:r>
              <a:rPr lang="en-US" altLang="zh-CN">
                <a:latin typeface="Fira Code" panose="020B0809050000020004" pitchFamily="49" charset="0"/>
              </a:rPr>
              <a:t>,</a:t>
            </a:r>
            <a:r>
              <a:rPr lang="zh-CN" altLang="en-US">
                <a:latin typeface="Fira Code" panose="020B0809050000020004" pitchFamily="49" charset="0"/>
              </a:rPr>
              <a:t>把数据渲染到表格上展示</a:t>
            </a:r>
            <a:endParaRPr lang="en-US" altLang="zh-CN">
              <a:latin typeface="Fira Code" panose="020B08090500000200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使用</a:t>
            </a:r>
            <a:r>
              <a:rPr lang="en-US" altLang="zh-CN">
                <a:latin typeface="Fira Code" panose="020B0809050000020004" pitchFamily="49" charset="0"/>
              </a:rPr>
              <a:t>v-model</a:t>
            </a:r>
            <a:r>
              <a:rPr lang="zh-CN" altLang="en-US">
                <a:latin typeface="Fira Code" panose="020B0809050000020004" pitchFamily="49" charset="0"/>
              </a:rPr>
              <a:t>指令完成表单数据的双向绑定</a:t>
            </a:r>
            <a:endParaRPr lang="en-US" altLang="zh-CN">
              <a:latin typeface="Fira Code" panose="020B08090500000200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使用</a:t>
            </a:r>
            <a:r>
              <a:rPr lang="en-US" altLang="zh-CN">
                <a:latin typeface="Fira Code" panose="020B0809050000020004" pitchFamily="49" charset="0"/>
              </a:rPr>
              <a:t>v-on</a:t>
            </a:r>
            <a:r>
              <a:rPr lang="zh-CN" altLang="en-US">
                <a:latin typeface="Fira Code" panose="020B0809050000020004" pitchFamily="49" charset="0"/>
              </a:rPr>
              <a:t>指令为搜索按钮绑定单击事件</a:t>
            </a:r>
          </a:p>
        </p:txBody>
      </p:sp>
    </p:spTree>
    <p:extLst>
      <p:ext uri="{BB962C8B-B14F-4D97-AF65-F5344CB8AC3E}">
        <p14:creationId xmlns:p14="http://schemas.microsoft.com/office/powerpoint/2010/main" val="280826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整站使用</a:t>
            </a:r>
            <a:r>
              <a:rPr lang="en-US" altLang="zh-CN"/>
              <a:t>Vue(</a:t>
            </a:r>
            <a:r>
              <a:rPr lang="zh-CN" altLang="en-US"/>
              <a:t>工程化</a:t>
            </a:r>
            <a:r>
              <a:rPr lang="en-US" altLang="zh-CN"/>
              <a:t>)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8F89A0ED-71AB-FB42-45B3-9B9C61ADE30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54567" y="3319625"/>
            <a:ext cx="5466080" cy="2497810"/>
          </a:xfrm>
        </p:spPr>
        <p:txBody>
          <a:bodyPr/>
          <a:lstStyle/>
          <a:p>
            <a:r>
              <a:rPr lang="zh-CN" altLang="en-US"/>
              <a:t>环境准备</a:t>
            </a:r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项目创建和启动</a:t>
            </a:r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项目开发流程</a:t>
            </a:r>
            <a:endParaRPr lang="en-US" altLang="zh-CN"/>
          </a:p>
          <a:p>
            <a:r>
              <a:rPr lang="en-US" altLang="zh-CN"/>
              <a:t>API</a:t>
            </a:r>
            <a:r>
              <a:rPr lang="zh-CN" altLang="en-US"/>
              <a:t>风格</a:t>
            </a:r>
            <a:endParaRPr lang="en-US" altLang="zh-CN"/>
          </a:p>
          <a:p>
            <a:r>
              <a:rPr lang="zh-CN" altLang="en-US"/>
              <a:t>案例</a:t>
            </a:r>
          </a:p>
        </p:txBody>
      </p:sp>
    </p:spTree>
    <p:extLst>
      <p:ext uri="{BB962C8B-B14F-4D97-AF65-F5344CB8AC3E}">
        <p14:creationId xmlns:p14="http://schemas.microsoft.com/office/powerpoint/2010/main" val="49732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780A2E3-7BED-97FE-6526-EA3BC5FAC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环境准备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11E5E10-912D-97DE-67EF-D36DA1A4F3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521537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介绍：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create-vue</a:t>
            </a:r>
            <a:r>
              <a:rPr lang="zh-CN" altLang="en-US">
                <a:latin typeface="Fira Code" panose="020B0809050000020004" pitchFamily="49" charset="0"/>
              </a:rPr>
              <a:t>是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Vue</a:t>
            </a:r>
            <a:r>
              <a:rPr lang="zh-CN" altLang="en-US">
                <a:latin typeface="Fira Code" panose="020B0809050000020004" pitchFamily="49" charset="0"/>
              </a:rPr>
              <a:t>官方提供的最新的脚手架工具，用于快速生成一个工程化的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Vue</a:t>
            </a:r>
            <a:r>
              <a:rPr lang="zh-CN" altLang="en-US">
                <a:latin typeface="Fira Code" panose="020B0809050000020004" pitchFamily="49" charset="0"/>
              </a:rPr>
              <a:t>项目。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create-vue</a:t>
            </a:r>
            <a:r>
              <a:rPr lang="zh-CN" altLang="en-US">
                <a:latin typeface="Fira Code" panose="020B0809050000020004" pitchFamily="49" charset="0"/>
              </a:rPr>
              <a:t>提供了如下功能：</a:t>
            </a:r>
          </a:p>
          <a:p>
            <a:pPr marL="540000" lvl="1" indent="-285750" defTabSz="5400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统一的目录结构</a:t>
            </a:r>
          </a:p>
          <a:p>
            <a:pPr marL="540000" lvl="1" indent="-285750" defTabSz="5400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本地调试</a:t>
            </a:r>
          </a:p>
          <a:p>
            <a:pPr marL="540000" lvl="1" indent="-285750" defTabSz="5400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热部署</a:t>
            </a:r>
          </a:p>
          <a:p>
            <a:pPr marL="540000" lvl="1" indent="-285750" defTabSz="5400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单元测试</a:t>
            </a:r>
          </a:p>
          <a:p>
            <a:pPr marL="540000" lvl="1" indent="-285750" defTabSz="5400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集成打包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依赖环境：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NodeJS </a:t>
            </a:r>
          </a:p>
        </p:txBody>
      </p:sp>
    </p:spTree>
    <p:extLst>
      <p:ext uri="{BB962C8B-B14F-4D97-AF65-F5344CB8AC3E}">
        <p14:creationId xmlns:p14="http://schemas.microsoft.com/office/powerpoint/2010/main" val="2434672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64741E5-6229-CC09-086C-E0E5F3E7A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141396"/>
            <a:ext cx="10179521" cy="3224932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7E357DC-4E9E-DADC-3C3A-D6D3A8E6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环境准备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B9DDBAB-6424-3DCA-3320-6BC9900315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安装</a:t>
            </a:r>
            <a:r>
              <a:rPr lang="en-US" altLang="zh-CN"/>
              <a:t>NodeJS</a:t>
            </a:r>
            <a:endParaRPr lang="zh-CN" altLang="en-US"/>
          </a:p>
        </p:txBody>
      </p:sp>
      <p:pic>
        <p:nvPicPr>
          <p:cNvPr id="4" name="图片 3">
            <a:hlinkClick r:id="rId3" action="ppaction://hlinkfile"/>
            <a:extLst>
              <a:ext uri="{FF2B5EF4-FFF2-40B4-BE49-F238E27FC236}">
                <a16:creationId xmlns:a16="http://schemas.microsoft.com/office/drawing/2014/main" id="{8E2A8D8D-24AC-47C3-6B16-9471EA4151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8"/>
          <a:stretch/>
        </p:blipFill>
        <p:spPr>
          <a:xfrm>
            <a:off x="10665870" y="3429000"/>
            <a:ext cx="1058879" cy="1384528"/>
          </a:xfrm>
          <a:prstGeom prst="rect">
            <a:avLst/>
          </a:prstGeom>
          <a:effectLst/>
        </p:spPr>
      </p:pic>
      <p:sp>
        <p:nvSpPr>
          <p:cNvPr id="7" name="文本框 6">
            <a:hlinkClick r:id="rId5" action="ppaction://hlinkfile"/>
            <a:extLst>
              <a:ext uri="{FF2B5EF4-FFF2-40B4-BE49-F238E27FC236}">
                <a16:creationId xmlns:a16="http://schemas.microsoft.com/office/drawing/2014/main" id="{6947895D-61AC-C60E-112D-35AA880AD9E7}"/>
              </a:ext>
            </a:extLst>
          </p:cNvPr>
          <p:cNvSpPr txBox="1">
            <a:spLocks/>
          </p:cNvSpPr>
          <p:nvPr/>
        </p:nvSpPr>
        <p:spPr>
          <a:xfrm>
            <a:off x="10583603" y="4813528"/>
            <a:ext cx="1223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NodeJS</a:t>
            </a:r>
            <a:r>
              <a:rPr kumimoji="0" lang="zh-CN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安装文档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7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80129B-43F7-B3D9-E575-B7BA8D25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JavaScript-</a:t>
            </a:r>
            <a:r>
              <a:rPr lang="zh-CN" altLang="en-US"/>
              <a:t>导入导出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3BD10E9-30A5-2EE8-7B40-6B269A1EDADE}"/>
              </a:ext>
            </a:extLst>
          </p:cNvPr>
          <p:cNvGrpSpPr/>
          <p:nvPr/>
        </p:nvGrpSpPr>
        <p:grpSpPr>
          <a:xfrm>
            <a:off x="930131" y="2288771"/>
            <a:ext cx="3965143" cy="2135447"/>
            <a:chOff x="874712" y="3129280"/>
            <a:chExt cx="3965143" cy="2135447"/>
          </a:xfrm>
        </p:grpSpPr>
        <p:sp>
          <p:nvSpPr>
            <p:cNvPr id="2" name="!!矩形: 对角圆角 10">
              <a:extLst>
                <a:ext uri="{FF2B5EF4-FFF2-40B4-BE49-F238E27FC236}">
                  <a16:creationId xmlns:a16="http://schemas.microsoft.com/office/drawing/2014/main" id="{FE414273-55BA-DB47-E6D9-ED0515B9DB52}"/>
                </a:ext>
              </a:extLst>
            </p:cNvPr>
            <p:cNvSpPr/>
            <p:nvPr/>
          </p:nvSpPr>
          <p:spPr>
            <a:xfrm>
              <a:off x="874712" y="3129280"/>
              <a:ext cx="3965143" cy="2135447"/>
            </a:xfrm>
            <a:prstGeom prst="round2DiagRect">
              <a:avLst>
                <a:gd name="adj1" fmla="val 6747"/>
                <a:gd name="adj2" fmla="val 0"/>
              </a:avLst>
            </a:prstGeom>
            <a:solidFill>
              <a:srgbClr val="FFF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简单的展示信息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export function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simpleMessage(msg){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console.log(msg)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复杂的展示信息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en-US" altLang="zh-CN" sz="1200">
                  <a:solidFill>
                    <a:srgbClr val="0000FF"/>
                  </a:solidFill>
                  <a:latin typeface="Consolas" panose="020B0609020204030204" pitchFamily="49" charset="0"/>
                </a:rPr>
                <a:t>e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xport function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complexMessage(msg){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console.log(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Date()+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": 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+msg)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3" name="矩形: 对角圆角 2">
              <a:extLst>
                <a:ext uri="{FF2B5EF4-FFF2-40B4-BE49-F238E27FC236}">
                  <a16:creationId xmlns:a16="http://schemas.microsoft.com/office/drawing/2014/main" id="{FADBB3A8-9041-D627-E6E8-04E4EA08E453}"/>
                </a:ext>
              </a:extLst>
            </p:cNvPr>
            <p:cNvSpPr/>
            <p:nvPr/>
          </p:nvSpPr>
          <p:spPr>
            <a:xfrm>
              <a:off x="3648364" y="3129280"/>
              <a:ext cx="1191491" cy="29972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showMessage.js</a:t>
              </a:r>
              <a:endParaRPr lang="zh-CN" altLang="en-US" sz="1200" b="1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AF4C4DB-E0D6-76FD-8796-F62E3C652323}"/>
              </a:ext>
            </a:extLst>
          </p:cNvPr>
          <p:cNvGrpSpPr/>
          <p:nvPr/>
        </p:nvGrpSpPr>
        <p:grpSpPr>
          <a:xfrm>
            <a:off x="6319550" y="2288770"/>
            <a:ext cx="5291425" cy="3254780"/>
            <a:chOff x="6319550" y="2288770"/>
            <a:chExt cx="5291425" cy="3254780"/>
          </a:xfrm>
        </p:grpSpPr>
        <p:sp>
          <p:nvSpPr>
            <p:cNvPr id="7" name="!!矩形: 对角圆角 10">
              <a:extLst>
                <a:ext uri="{FF2B5EF4-FFF2-40B4-BE49-F238E27FC236}">
                  <a16:creationId xmlns:a16="http://schemas.microsoft.com/office/drawing/2014/main" id="{EA2EF6A9-6F2A-2357-8D2A-32C5C36A88F1}"/>
                </a:ext>
              </a:extLst>
            </p:cNvPr>
            <p:cNvSpPr/>
            <p:nvPr/>
          </p:nvSpPr>
          <p:spPr>
            <a:xfrm>
              <a:off x="6319550" y="2288770"/>
              <a:ext cx="5291425" cy="3254780"/>
            </a:xfrm>
            <a:prstGeom prst="round2DiagRect">
              <a:avLst>
                <a:gd name="adj1" fmla="val 6747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&lt;body&gt;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&lt;div&gt;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&lt;button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>
                  <a:solidFill>
                    <a:srgbClr val="E50000"/>
                  </a:solidFill>
                  <a:effectLst/>
                  <a:latin typeface="Consolas" panose="020B0609020204030204" pitchFamily="49" charset="0"/>
                </a:rPr>
                <a:t>id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"btn"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点我展示信息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&lt;/button&gt;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&lt;/div&gt;</a:t>
              </a:r>
            </a:p>
            <a:p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&lt;script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>
                  <a:solidFill>
                    <a:srgbClr val="E50000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"module"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 complexMessage }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'./showMessage.js'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document.getElementById(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"btn"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).onclick =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    complexMessage(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'bbbbb'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}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&lt;/script&gt;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&lt;/body&gt;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EC2874E0-9449-9A9C-89A4-A470B5E1A177}"/>
                </a:ext>
              </a:extLst>
            </p:cNvPr>
            <p:cNvSpPr/>
            <p:nvPr/>
          </p:nvSpPr>
          <p:spPr>
            <a:xfrm>
              <a:off x="10419484" y="2288771"/>
              <a:ext cx="1191491" cy="29972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message.html</a:t>
              </a:r>
              <a:endParaRPr lang="zh-CN" altLang="en-US" sz="1200" b="1"/>
            </a:p>
          </p:txBody>
        </p:sp>
      </p:grp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7C866E66-66B9-F807-8742-C0589EBC3F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52485"/>
            <a:ext cx="773208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JS</a:t>
            </a:r>
            <a:r>
              <a:rPr lang="zh-CN" altLang="en-US">
                <a:latin typeface="Fira Code" panose="020B0809050000020004" pitchFamily="49" charset="0"/>
              </a:rPr>
              <a:t>提供的导入导出机制</a:t>
            </a:r>
            <a:r>
              <a:rPr lang="en-US" altLang="zh-CN">
                <a:latin typeface="Fira Code" panose="020B0809050000020004" pitchFamily="49" charset="0"/>
              </a:rPr>
              <a:t>,</a:t>
            </a:r>
            <a:r>
              <a:rPr lang="zh-CN" altLang="en-US">
                <a:latin typeface="Fira Code" panose="020B0809050000020004" pitchFamily="49" charset="0"/>
              </a:rPr>
              <a:t>可以实现按需导入。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A0E4C59-2083-1583-4607-67A76FA5702A}"/>
              </a:ext>
            </a:extLst>
          </p:cNvPr>
          <p:cNvSpPr/>
          <p:nvPr/>
        </p:nvSpPr>
        <p:spPr>
          <a:xfrm>
            <a:off x="930131" y="2724150"/>
            <a:ext cx="574819" cy="171450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2AA4161-6E13-9BCF-8917-3AFAF87837A3}"/>
              </a:ext>
            </a:extLst>
          </p:cNvPr>
          <p:cNvSpPr/>
          <p:nvPr/>
        </p:nvSpPr>
        <p:spPr>
          <a:xfrm>
            <a:off x="930131" y="3648076"/>
            <a:ext cx="574819" cy="171450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0939F8-4B1D-5BED-1778-5BEDC5D1CE31}"/>
              </a:ext>
            </a:extLst>
          </p:cNvPr>
          <p:cNvSpPr/>
          <p:nvPr/>
        </p:nvSpPr>
        <p:spPr>
          <a:xfrm>
            <a:off x="7343775" y="3514725"/>
            <a:ext cx="1171575" cy="22860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4D1E2C0-E0B9-7A14-BE7D-603293638235}"/>
              </a:ext>
            </a:extLst>
          </p:cNvPr>
          <p:cNvCxnSpPr/>
          <p:nvPr/>
        </p:nvCxnSpPr>
        <p:spPr>
          <a:xfrm>
            <a:off x="7115175" y="3981450"/>
            <a:ext cx="397192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37224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片 84">
            <a:extLst>
              <a:ext uri="{FF2B5EF4-FFF2-40B4-BE49-F238E27FC236}">
                <a16:creationId xmlns:a16="http://schemas.microsoft.com/office/drawing/2014/main" id="{D1D6EA57-86DB-855A-0633-D93917A40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385" y="4055280"/>
            <a:ext cx="358139" cy="358139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389E360C-DDE2-5269-A61B-AA873EBDF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325" y="4055280"/>
            <a:ext cx="358139" cy="358139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E224D2E2-B56A-7BED-32AF-3D126D141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65" y="4055280"/>
            <a:ext cx="358139" cy="358139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8E710AA0-351A-EAA2-B89A-2562C77FF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05" y="4055280"/>
            <a:ext cx="358139" cy="358139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A3FED69D-EB41-E70B-9FFE-BC921F4C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145" y="4055280"/>
            <a:ext cx="358139" cy="358139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0D625D14-C6CF-B6AB-AD2D-605B3B453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085" y="4055280"/>
            <a:ext cx="358139" cy="358139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A099A95B-7024-0722-7825-67E5E0740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025" y="4055280"/>
            <a:ext cx="358139" cy="358139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88F5FAA3-095C-D45C-3014-A2B6DFF17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965" y="4055280"/>
            <a:ext cx="358139" cy="358139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29D11180-8EAF-0E93-C759-634A9E780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903" y="4055280"/>
            <a:ext cx="358139" cy="358139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719A8F18-4CBF-5C98-552F-273180DD7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64" y="4422708"/>
            <a:ext cx="358139" cy="358139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3EE11479-B3F5-B888-5B95-0003EDA4A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404" y="4422708"/>
            <a:ext cx="358139" cy="358139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D04E14E3-6A57-8DD6-F6E7-3563C377F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344" y="4422708"/>
            <a:ext cx="358139" cy="358139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1F5E0138-24D6-1367-2FFE-6F08ACE2E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284" y="4422708"/>
            <a:ext cx="358139" cy="358139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3E58F290-FFB2-5882-0B37-39E7CC8F4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24" y="4422708"/>
            <a:ext cx="358139" cy="358139"/>
          </a:xfrm>
          <a:prstGeom prst="rect">
            <a:avLst/>
          </a:prstGeom>
        </p:spPr>
      </p:pic>
      <p:sp>
        <p:nvSpPr>
          <p:cNvPr id="103" name="文本框 102">
            <a:extLst>
              <a:ext uri="{FF2B5EF4-FFF2-40B4-BE49-F238E27FC236}">
                <a16:creationId xmlns:a16="http://schemas.microsoft.com/office/drawing/2014/main" id="{DEBE2EA8-5E55-5173-ECCE-03D63EFCCA43}"/>
              </a:ext>
            </a:extLst>
          </p:cNvPr>
          <p:cNvSpPr txBox="1"/>
          <p:nvPr/>
        </p:nvSpPr>
        <p:spPr>
          <a:xfrm>
            <a:off x="9532453" y="4474819"/>
            <a:ext cx="3898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 . .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8C50F3D9-EB20-878B-2720-F52FAC501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64" y="2495655"/>
            <a:ext cx="358139" cy="358139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BDF157B-310C-856F-EBFC-D4EA0B74C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404" y="2495655"/>
            <a:ext cx="358139" cy="358139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87774D74-BC60-F548-161F-EA6ACE182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344" y="2495655"/>
            <a:ext cx="358139" cy="358139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F95578A6-DBAA-6982-B074-83482114B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284" y="2495655"/>
            <a:ext cx="358139" cy="358139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A2174504-DB38-471E-F02C-8BDE7D358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24" y="2495655"/>
            <a:ext cx="358139" cy="35813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6F38BD4C-7EF1-C943-2585-A4E87645F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64" y="2495655"/>
            <a:ext cx="358139" cy="358139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B8AAF73F-733E-3A13-70E5-FD2A97129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104" y="2495655"/>
            <a:ext cx="358139" cy="358139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CEF7BF2B-3C7D-2CC9-E93C-CFC88E343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044" y="2495655"/>
            <a:ext cx="358139" cy="35813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CFAC1FFE-902D-039A-E9AB-601FD09C8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82" y="2495655"/>
            <a:ext cx="358139" cy="358139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AA3BA584-38AA-02D7-0CED-953BFDBBC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385" y="2887656"/>
            <a:ext cx="358139" cy="358139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A950AB9B-358C-B67A-F77C-9F1328BDB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325" y="2887656"/>
            <a:ext cx="358139" cy="358139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31B4728C-D4D3-BA48-1FB1-9BE140B03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65" y="2887656"/>
            <a:ext cx="358139" cy="358139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4AB018C1-D74D-10E9-E9B8-20AA26D1D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05" y="2887656"/>
            <a:ext cx="358139" cy="358139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D5F9FA9F-2AAB-346A-2719-2C03B0A78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145" y="2887656"/>
            <a:ext cx="358139" cy="358139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31E13ECF-2F64-E865-D50F-F0483B69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085" y="2887656"/>
            <a:ext cx="358139" cy="358139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0BC580BC-38FC-3862-3E2D-52862486F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025" y="2887656"/>
            <a:ext cx="358139" cy="358139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87F4034F-3627-86FB-F872-506C688B0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965" y="2887656"/>
            <a:ext cx="358139" cy="358139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A787FC4C-5BF2-D1B7-9E06-E4F5C7A7C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903" y="2887656"/>
            <a:ext cx="358139" cy="358139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FEAD33D5-F5D1-BC8F-1AC9-B9CA3D205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385" y="3284813"/>
            <a:ext cx="358139" cy="358139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8B69657A-7F33-78CE-F3B8-0841D9875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325" y="3284813"/>
            <a:ext cx="358139" cy="358139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98A699AD-8FC9-238A-E748-E8857512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65" y="3284813"/>
            <a:ext cx="358139" cy="358139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DDF91176-6015-008A-8830-8710B7F87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05" y="3284813"/>
            <a:ext cx="358139" cy="358139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F9319FD3-B33D-B3AD-3555-DE1D2C731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145" y="3284813"/>
            <a:ext cx="358139" cy="358139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7F41A870-591C-C7A2-C372-EDF339928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085" y="3284813"/>
            <a:ext cx="358139" cy="358139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7BDF62BC-AF5E-178B-96B8-5ED1B203B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025" y="3284813"/>
            <a:ext cx="358139" cy="358139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93746085-5587-DEEB-E10E-603742407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965" y="3284813"/>
            <a:ext cx="358139" cy="358139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CAEE488C-F71B-E28A-61CF-2FB17478B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903" y="3284813"/>
            <a:ext cx="358139" cy="358139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87B88828-831B-EEEB-61DF-00AB80FE6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385" y="3687852"/>
            <a:ext cx="358139" cy="358139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A2FCD2F9-85B5-C704-D181-F3E768D91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325" y="3687852"/>
            <a:ext cx="358139" cy="358139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2CA430C5-C46E-05AC-8F07-06013C7C8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65" y="3687852"/>
            <a:ext cx="358139" cy="358139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CE685A22-859D-543A-05C9-07B8AD4C7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05" y="3687852"/>
            <a:ext cx="358139" cy="358139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32270A4D-BBBB-635D-C70D-9A1856F19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145" y="3687852"/>
            <a:ext cx="358139" cy="358139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E664D9A7-BBDC-7C28-57B6-CCA062A1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085" y="3687852"/>
            <a:ext cx="358139" cy="358139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CA7BF77-A8E7-5462-8F50-E1B9102AD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025" y="3687852"/>
            <a:ext cx="358139" cy="358139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8EA4ED07-D007-7D5E-D777-DBEDE6000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965" y="3687852"/>
            <a:ext cx="358139" cy="358139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3385FEEE-4601-087F-8840-7F9E3E8C7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903" y="3687852"/>
            <a:ext cx="358139" cy="358139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7213CDF-5A3E-F21F-0CC2-70756137F4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453852"/>
          </a:xfrm>
        </p:spPr>
        <p:txBody>
          <a:bodyPr/>
          <a:lstStyle/>
          <a:p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npm</a:t>
            </a:r>
            <a:r>
              <a:rPr lang="zh-CN" altLang="en-US">
                <a:latin typeface="Fira Code" panose="020B0809050000020004" pitchFamily="49" charset="0"/>
              </a:rPr>
              <a:t>：</a:t>
            </a:r>
            <a:r>
              <a:rPr lang="en-US" altLang="zh-CN" b="1" i="0">
                <a:solidFill>
                  <a:srgbClr val="C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N</a:t>
            </a:r>
            <a:r>
              <a:rPr lang="en-US" altLang="zh-CN" b="0" i="0">
                <a:solidFill>
                  <a:srgbClr val="33333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ode </a:t>
            </a:r>
            <a:r>
              <a:rPr lang="en-US" altLang="zh-CN" b="1" i="0">
                <a:solidFill>
                  <a:srgbClr val="C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</a:t>
            </a:r>
            <a:r>
              <a:rPr lang="en-US" altLang="zh-CN" b="0" i="0">
                <a:solidFill>
                  <a:srgbClr val="33333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ackage </a:t>
            </a:r>
            <a:r>
              <a:rPr lang="en-US" altLang="zh-CN" b="1" i="0">
                <a:solidFill>
                  <a:srgbClr val="C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M</a:t>
            </a:r>
            <a:r>
              <a:rPr lang="en-US" altLang="zh-CN" b="0" i="0">
                <a:solidFill>
                  <a:srgbClr val="33333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anager</a:t>
            </a:r>
            <a:r>
              <a:rPr lang="zh-CN" altLang="en-US" b="0" i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，是</a:t>
            </a:r>
            <a:r>
              <a:rPr lang="en-US" altLang="zh-CN" b="0" i="0">
                <a:solidFill>
                  <a:srgbClr val="33333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NodeJS</a:t>
            </a:r>
            <a:r>
              <a:rPr lang="zh-CN" altLang="en-US" b="0" i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的软件包管理器。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34F5338-CC14-7C41-412B-DC489E8B5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环境准备</a:t>
            </a:r>
          </a:p>
        </p:txBody>
      </p:sp>
      <p:sp>
        <p:nvSpPr>
          <p:cNvPr id="4" name="流程图: 文档 3">
            <a:extLst>
              <a:ext uri="{FF2B5EF4-FFF2-40B4-BE49-F238E27FC236}">
                <a16:creationId xmlns:a16="http://schemas.microsoft.com/office/drawing/2014/main" id="{69C4D1B5-D787-1297-6923-E5C24293F043}"/>
              </a:ext>
            </a:extLst>
          </p:cNvPr>
          <p:cNvSpPr/>
          <p:nvPr/>
        </p:nvSpPr>
        <p:spPr>
          <a:xfrm>
            <a:off x="7914641" y="2409131"/>
            <a:ext cx="2997200" cy="2723118"/>
          </a:xfrm>
          <a:prstGeom prst="flowChartDocumen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12ACC5-C67D-34ED-3E37-73B96FC67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841" y="4040111"/>
            <a:ext cx="779246" cy="1193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FD71E9-147C-6C72-C9C6-88058284A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21" y="4192783"/>
            <a:ext cx="1280479" cy="952500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13A6C96-6956-DD9C-00CE-ECC393CA5393}"/>
              </a:ext>
            </a:extLst>
          </p:cNvPr>
          <p:cNvCxnSpPr>
            <a:stCxn id="8" idx="3"/>
          </p:cNvCxnSpPr>
          <p:nvPr/>
        </p:nvCxnSpPr>
        <p:spPr>
          <a:xfrm>
            <a:off x="2438400" y="4669033"/>
            <a:ext cx="500888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D4689CEB-8E1D-547C-2D73-4BBF778F3E08}"/>
              </a:ext>
            </a:extLst>
          </p:cNvPr>
          <p:cNvSpPr txBox="1"/>
          <p:nvPr/>
        </p:nvSpPr>
        <p:spPr>
          <a:xfrm>
            <a:off x="3809890" y="4332793"/>
            <a:ext cx="2009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npm install xxxx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7" name="图片 106">
            <a:extLst>
              <a:ext uri="{FF2B5EF4-FFF2-40B4-BE49-F238E27FC236}">
                <a16:creationId xmlns:a16="http://schemas.microsoft.com/office/drawing/2014/main" id="{4DF02EC9-7197-D4CD-8B59-9A12490E8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64" y="2492287"/>
            <a:ext cx="358139" cy="358139"/>
          </a:xfrm>
          <a:prstGeom prst="rect">
            <a:avLst/>
          </a:prstGeom>
        </p:spPr>
      </p:pic>
      <p:sp>
        <p:nvSpPr>
          <p:cNvPr id="108" name="文本框 107">
            <a:extLst>
              <a:ext uri="{FF2B5EF4-FFF2-40B4-BE49-F238E27FC236}">
                <a16:creationId xmlns:a16="http://schemas.microsoft.com/office/drawing/2014/main" id="{60BD1932-CCCD-4A50-A35B-12E1C9221477}"/>
              </a:ext>
            </a:extLst>
          </p:cNvPr>
          <p:cNvSpPr txBox="1"/>
          <p:nvPr/>
        </p:nvSpPr>
        <p:spPr>
          <a:xfrm>
            <a:off x="10842600" y="3348173"/>
            <a:ext cx="1206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沐瑶随心手写体" panose="02010600010101010101" pitchFamily="2" charset="-122"/>
                <a:ea typeface="沐瑶随心手写体" panose="02010600010101010101" pitchFamily="2" charset="-122"/>
                <a:cs typeface="阿里巴巴普惠体" panose="00020600040101010101" pitchFamily="18" charset="-122"/>
              </a:rPr>
              <a:t>远程仓库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沐瑶随心手写体" panose="02010600010101010101" pitchFamily="2" charset="-122"/>
              <a:ea typeface="沐瑶随心手写体" panose="02010600010101010101" pitchFamily="2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31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00"/>
                            </p:stCondLst>
                            <p:childTnLst>
                              <p:par>
                                <p:cTn id="2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51901 0.27547 " pathEditMode="relative" rAng="0" ptsTypes="AA">
                                      <p:cBhvr>
                                        <p:cTn id="29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51" y="1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4" grpId="0" animBg="1"/>
      <p:bldP spid="106" grpId="0"/>
      <p:bldP spid="10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整站使用</a:t>
            </a:r>
            <a:r>
              <a:rPr lang="en-US" altLang="zh-CN"/>
              <a:t>Vue(</a:t>
            </a:r>
            <a:r>
              <a:rPr lang="zh-CN" altLang="en-US"/>
              <a:t>工程化</a:t>
            </a:r>
            <a:r>
              <a:rPr lang="en-US" altLang="zh-CN"/>
              <a:t>)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8F89A0ED-71AB-FB42-45B3-9B9C61ADE30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54567" y="3319625"/>
            <a:ext cx="5466080" cy="2497810"/>
          </a:xfrm>
        </p:spPr>
        <p:txBody>
          <a:bodyPr/>
          <a:lstStyle/>
          <a:p>
            <a:r>
              <a:rPr lang="zh-CN" altLang="en-US"/>
              <a:t>环境准备</a:t>
            </a:r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</a:rPr>
              <a:t>Vue</a:t>
            </a:r>
            <a:r>
              <a:rPr lang="zh-CN" altLang="en-US">
                <a:solidFill>
                  <a:srgbClr val="FF0000"/>
                </a:solidFill>
              </a:rPr>
              <a:t>项目创建和启动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/>
              <a:t>Vue</a:t>
            </a:r>
            <a:r>
              <a:rPr lang="zh-CN" altLang="en-US"/>
              <a:t>项目开发流程</a:t>
            </a:r>
            <a:endParaRPr lang="en-US" altLang="zh-CN"/>
          </a:p>
          <a:p>
            <a:r>
              <a:rPr lang="en-US" altLang="zh-CN"/>
              <a:t>API</a:t>
            </a:r>
            <a:r>
              <a:rPr lang="zh-CN" altLang="en-US"/>
              <a:t>风格</a:t>
            </a:r>
            <a:endParaRPr lang="en-US" altLang="zh-CN"/>
          </a:p>
          <a:p>
            <a:r>
              <a:rPr lang="zh-CN" altLang="en-US"/>
              <a:t>案例</a:t>
            </a:r>
          </a:p>
        </p:txBody>
      </p:sp>
    </p:spTree>
    <p:extLst>
      <p:ext uri="{BB962C8B-B14F-4D97-AF65-F5344CB8AC3E}">
        <p14:creationId xmlns:p14="http://schemas.microsoft.com/office/powerpoint/2010/main" val="635466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F62A0E9-2C08-84D7-4227-6A9936B4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项目</a:t>
            </a:r>
            <a:r>
              <a:rPr lang="en-US" altLang="zh-CN"/>
              <a:t>-</a:t>
            </a:r>
            <a:r>
              <a:rPr lang="zh-CN" altLang="en-US"/>
              <a:t>创建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885F029-9C4E-0934-E992-F30DEEA19E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创建一个工程化的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Vue</a:t>
            </a:r>
            <a:r>
              <a:rPr lang="zh-CN" altLang="en-US">
                <a:latin typeface="Fira Code" panose="020B0809050000020004" pitchFamily="49" charset="0"/>
              </a:rPr>
              <a:t>项目，执行命令：</a:t>
            </a:r>
            <a:r>
              <a:rPr lang="en-US" altLang="zh-CN">
                <a:solidFill>
                  <a:srgbClr val="001FE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npm init vue</a:t>
            </a:r>
            <a:r>
              <a:rPr lang="en-US" altLang="zh-CN">
                <a:solidFill>
                  <a:srgbClr val="001FEE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@</a:t>
            </a:r>
            <a:r>
              <a:rPr lang="en-US" altLang="zh-CN">
                <a:solidFill>
                  <a:srgbClr val="001FE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latest</a:t>
            </a:r>
            <a:endParaRPr lang="zh-CN" altLang="en-US">
              <a:solidFill>
                <a:srgbClr val="001FEE"/>
              </a:solidFill>
              <a:latin typeface="Fira Code" panose="020B0809050000020004" pitchFamily="49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5341E11-3222-232C-864B-BCAFE813BD03}"/>
              </a:ext>
            </a:extLst>
          </p:cNvPr>
          <p:cNvGrpSpPr/>
          <p:nvPr/>
        </p:nvGrpSpPr>
        <p:grpSpPr>
          <a:xfrm>
            <a:off x="836389" y="6108688"/>
            <a:ext cx="10770240" cy="448408"/>
            <a:chOff x="710880" y="5745685"/>
            <a:chExt cx="10385946" cy="44840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6BBA0718-1732-0E83-EDB5-20C8535DEC7C}"/>
                </a:ext>
              </a:extLst>
            </p:cNvPr>
            <p:cNvSpPr/>
            <p:nvPr/>
          </p:nvSpPr>
          <p:spPr>
            <a:xfrm>
              <a:off x="710880" y="5745686"/>
              <a:ext cx="10385946" cy="448407"/>
            </a:xfrm>
            <a:prstGeom prst="round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执行上述指令，将会安装并执行 </a:t>
              </a: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create-vue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，它是 </a:t>
              </a: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Vue 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官方的项目脚手架工具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6F4E22-3A96-703C-9E00-DB6D9CA3181E}"/>
                </a:ext>
              </a:extLst>
            </p:cNvPr>
            <p:cNvSpPr/>
            <p:nvPr/>
          </p:nvSpPr>
          <p:spPr>
            <a:xfrm rot="16200000">
              <a:off x="1005297" y="5451268"/>
              <a:ext cx="448407" cy="1037241"/>
            </a:xfrm>
            <a:prstGeom prst="round2SameRect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pic>
          <p:nvPicPr>
            <p:cNvPr id="10" name="图形 9" descr="发送 纯色填充">
              <a:extLst>
                <a:ext uri="{FF2B5EF4-FFF2-40B4-BE49-F238E27FC236}">
                  <a16:creationId xmlns:a16="http://schemas.microsoft.com/office/drawing/2014/main" id="{39F1691F-0A7E-9099-418B-428DBAAEC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3616" y="5793337"/>
              <a:ext cx="353103" cy="353103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AFEB50-7CC3-8AE0-90F0-637F64D0190C}"/>
                </a:ext>
              </a:extLst>
            </p:cNvPr>
            <p:cNvSpPr txBox="1"/>
            <p:nvPr/>
          </p:nvSpPr>
          <p:spPr>
            <a:xfrm>
              <a:off x="1099259" y="5809403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提示：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94B92260-66A0-0503-EDFE-F03B42ADA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89" y="2069580"/>
            <a:ext cx="8707737" cy="4007984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DD79B39-3D49-D6AF-0ADF-1F6911C8E0FF}"/>
              </a:ext>
            </a:extLst>
          </p:cNvPr>
          <p:cNvSpPr/>
          <p:nvPr/>
        </p:nvSpPr>
        <p:spPr>
          <a:xfrm>
            <a:off x="4311714" y="2829641"/>
            <a:ext cx="7414120" cy="2788022"/>
          </a:xfrm>
          <a:prstGeom prst="roundRect">
            <a:avLst>
              <a:gd name="adj" fmla="val 2015"/>
            </a:avLst>
          </a:prstGeom>
          <a:solidFill>
            <a:srgbClr val="97E2B8"/>
          </a:solidFill>
          <a:ln w="3175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Project name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：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------------------》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项目名称，默认值：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vue-project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，可输入想要的项目名称。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Add TypeScript? ----------------》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是否加入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TypeScript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组件？默认值：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No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。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Add JSX Support? ---------------》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是否加入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JSX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支持？默认值：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No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。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Add Vue Router ...--------------》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是否为单页应用程序开发添加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Vue Router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路由管理组件？默认值：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No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。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Add Pinia ...-------------------》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是否添加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Pinia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组件来进行状态管理？默认值：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No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。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Add Vitest ...------------------》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是否添加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Vitest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来进行单元测试？默认值：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No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。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Add an End-to-End ...-----------》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是否添加端到端测试？默认值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No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。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Add ESLint for code quality? ---》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是否添加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ESLint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来进行代码质量检查？默认值：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No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。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63E2494-C893-4194-138A-A4247BD535FF}"/>
              </a:ext>
            </a:extLst>
          </p:cNvPr>
          <p:cNvSpPr/>
          <p:nvPr/>
        </p:nvSpPr>
        <p:spPr>
          <a:xfrm>
            <a:off x="2962275" y="2438400"/>
            <a:ext cx="1447800" cy="194021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1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3E5A78-49A6-93A6-7FB3-7573823515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517190"/>
          </a:xfrm>
        </p:spPr>
        <p:txBody>
          <a:bodyPr/>
          <a:lstStyle/>
          <a:p>
            <a:r>
              <a:rPr lang="zh-CN" altLang="en-US">
                <a:latin typeface="Fira Code" panose="020B0809050000020004" pitchFamily="49" charset="0"/>
              </a:rPr>
              <a:t>进入项目目录，执行命令安装当前项目的依赖：</a:t>
            </a:r>
            <a:r>
              <a:rPr lang="en-US" altLang="zh-CN">
                <a:solidFill>
                  <a:srgbClr val="001FE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npm install</a:t>
            </a:r>
            <a:endParaRPr lang="zh-CN" altLang="en-US">
              <a:solidFill>
                <a:srgbClr val="001FEE"/>
              </a:solidFill>
              <a:latin typeface="Fira Code" panose="020B0809050000020004" pitchFamily="49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23ADF4D-0DE8-D1DE-472B-7FCF03FEB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项目</a:t>
            </a:r>
            <a:r>
              <a:rPr lang="en-US" altLang="zh-CN"/>
              <a:t>-</a:t>
            </a:r>
            <a:r>
              <a:rPr lang="zh-CN" altLang="en-US"/>
              <a:t>安装依赖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3F97B1-BCC5-5EA0-2E4F-F5D282535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0"/>
          <a:stretch/>
        </p:blipFill>
        <p:spPr>
          <a:xfrm>
            <a:off x="1174097" y="2107292"/>
            <a:ext cx="10341060" cy="2201487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699574B-E590-080E-2141-308728254A53}"/>
              </a:ext>
            </a:extLst>
          </p:cNvPr>
          <p:cNvGrpSpPr/>
          <p:nvPr/>
        </p:nvGrpSpPr>
        <p:grpSpPr>
          <a:xfrm>
            <a:off x="1068615" y="6095293"/>
            <a:ext cx="10341061" cy="448408"/>
            <a:chOff x="710879" y="5978768"/>
            <a:chExt cx="10035586" cy="44840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8924671A-FC86-EF55-ED92-60072B03F3C1}"/>
                </a:ext>
              </a:extLst>
            </p:cNvPr>
            <p:cNvSpPr/>
            <p:nvPr/>
          </p:nvSpPr>
          <p:spPr>
            <a:xfrm>
              <a:off x="710880" y="5978769"/>
              <a:ext cx="10035585" cy="448407"/>
            </a:xfrm>
            <a:prstGeom prst="round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创建项目以及安装依赖的过程，都是需要联网的。</a:t>
              </a:r>
              <a:endPara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B20185F6-A684-579E-FCD1-9E5F5DF7A444}"/>
                </a:ext>
              </a:extLst>
            </p:cNvPr>
            <p:cNvSpPr/>
            <p:nvPr/>
          </p:nvSpPr>
          <p:spPr>
            <a:xfrm rot="16200000">
              <a:off x="1000720" y="5688927"/>
              <a:ext cx="448407" cy="1028089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9" name="Shape 2468">
              <a:extLst>
                <a:ext uri="{FF2B5EF4-FFF2-40B4-BE49-F238E27FC236}">
                  <a16:creationId xmlns:a16="http://schemas.microsoft.com/office/drawing/2014/main" id="{61D0614F-85D6-3174-4D53-210588048EB9}"/>
                </a:ext>
              </a:extLst>
            </p:cNvPr>
            <p:cNvSpPr/>
            <p:nvPr/>
          </p:nvSpPr>
          <p:spPr>
            <a:xfrm>
              <a:off x="810436" y="6084881"/>
              <a:ext cx="279459" cy="22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1" i="0" u="none" strike="noStrike" kern="1200" cap="none" spc="0" normalizeH="0" baseline="0" noProof="1">
                <a:ln>
                  <a:noFill/>
                </a:ln>
                <a:solidFill>
                  <a:srgbClr val="F4B246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黑体"/>
                <a:cs typeface="Arial" panose="020B0604020202020204"/>
                <a:sym typeface="Gill Sans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F594100-8BC8-5B41-CF0C-06FA5D5D75CE}"/>
                </a:ext>
              </a:extLst>
            </p:cNvPr>
            <p:cNvSpPr txBox="1"/>
            <p:nvPr/>
          </p:nvSpPr>
          <p:spPr>
            <a:xfrm>
              <a:off x="1099258" y="6038494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注意：</a:t>
              </a: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75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74EB5CC-58DF-43EF-DF78-624F813CF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99" y="1601698"/>
            <a:ext cx="2879272" cy="4542578"/>
          </a:xfrm>
          <a:prstGeom prst="roundRect">
            <a:avLst>
              <a:gd name="adj" fmla="val 2598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09152AC-246B-89DE-4575-E77285B70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项目</a:t>
            </a:r>
            <a:r>
              <a:rPr lang="en-US" altLang="zh-CN"/>
              <a:t>-</a:t>
            </a:r>
            <a:r>
              <a:rPr lang="zh-CN" altLang="en-US"/>
              <a:t>目录结构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90DDC2-5ECD-5F7E-04D7-AC0F2405C6F6}"/>
              </a:ext>
            </a:extLst>
          </p:cNvPr>
          <p:cNvSpPr/>
          <p:nvPr/>
        </p:nvSpPr>
        <p:spPr>
          <a:xfrm>
            <a:off x="862304" y="2393303"/>
            <a:ext cx="2879272" cy="345232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7DD1B0F-50C2-2252-B7BC-CF39E9C0A631}"/>
              </a:ext>
            </a:extLst>
          </p:cNvPr>
          <p:cNvSpPr/>
          <p:nvPr/>
        </p:nvSpPr>
        <p:spPr>
          <a:xfrm>
            <a:off x="862304" y="5645306"/>
            <a:ext cx="2879272" cy="345232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9FEA14-FBC2-A475-36EA-CD003D42311D}"/>
              </a:ext>
            </a:extLst>
          </p:cNvPr>
          <p:cNvSpPr/>
          <p:nvPr/>
        </p:nvSpPr>
        <p:spPr>
          <a:xfrm>
            <a:off x="862304" y="4809474"/>
            <a:ext cx="2879272" cy="345232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992B509-2A8E-A9FB-AFCC-632E8C789FEF}"/>
              </a:ext>
            </a:extLst>
          </p:cNvPr>
          <p:cNvSpPr/>
          <p:nvPr/>
        </p:nvSpPr>
        <p:spPr>
          <a:xfrm>
            <a:off x="862304" y="3134559"/>
            <a:ext cx="2879272" cy="345232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9DEF09-ACBF-196C-5CCD-7B36B4421043}"/>
              </a:ext>
            </a:extLst>
          </p:cNvPr>
          <p:cNvSpPr txBox="1"/>
          <p:nvPr/>
        </p:nvSpPr>
        <p:spPr>
          <a:xfrm>
            <a:off x="3687925" y="5683265"/>
            <a:ext cx="326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项目的配置信息，如：端口号等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09C81EF-A33B-69AE-DCC8-64289A621D32}"/>
              </a:ext>
            </a:extLst>
          </p:cNvPr>
          <p:cNvSpPr txBox="1"/>
          <p:nvPr/>
        </p:nvSpPr>
        <p:spPr>
          <a:xfrm>
            <a:off x="3690257" y="4809474"/>
            <a:ext cx="494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项目配置文件，包括项目名、版本号、依赖包、版本等。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9FD0210-A946-4D2E-E661-F1047DCC221A}"/>
              </a:ext>
            </a:extLst>
          </p:cNvPr>
          <p:cNvSpPr txBox="1"/>
          <p:nvPr/>
        </p:nvSpPr>
        <p:spPr>
          <a:xfrm>
            <a:off x="3687925" y="3132693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源代码存放目录 （以后写代码的文件夹）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D606E7F-3BB7-C203-76AC-81B5B0C62AD7}"/>
              </a:ext>
            </a:extLst>
          </p:cNvPr>
          <p:cNvSpPr txBox="1"/>
          <p:nvPr/>
        </p:nvSpPr>
        <p:spPr>
          <a:xfrm>
            <a:off x="3687925" y="2393303"/>
            <a:ext cx="326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下载的第三方包存放目录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F8B50CC-E1E6-95F5-E94B-AA77DC43B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75"/>
          <a:stretch/>
        </p:blipFill>
        <p:spPr>
          <a:xfrm>
            <a:off x="7026197" y="3078573"/>
            <a:ext cx="2686972" cy="1619054"/>
          </a:xfrm>
          <a:prstGeom prst="roundRect">
            <a:avLst>
              <a:gd name="adj" fmla="val 3412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73444D9-79BC-DB31-8532-D9A9519478A0}"/>
              </a:ext>
            </a:extLst>
          </p:cNvPr>
          <p:cNvSpPr/>
          <p:nvPr/>
        </p:nvSpPr>
        <p:spPr>
          <a:xfrm>
            <a:off x="7026195" y="3365134"/>
            <a:ext cx="2686973" cy="307777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434884E-2C4C-3B6C-A021-18B9F9A83D0A}"/>
              </a:ext>
            </a:extLst>
          </p:cNvPr>
          <p:cNvSpPr/>
          <p:nvPr/>
        </p:nvSpPr>
        <p:spPr>
          <a:xfrm>
            <a:off x="7026194" y="3696441"/>
            <a:ext cx="2686973" cy="307777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6C0A2C8-1920-E4D6-2AD2-4C149F2BC63B}"/>
              </a:ext>
            </a:extLst>
          </p:cNvPr>
          <p:cNvSpPr/>
          <p:nvPr/>
        </p:nvSpPr>
        <p:spPr>
          <a:xfrm>
            <a:off x="7026193" y="4018428"/>
            <a:ext cx="2686973" cy="307777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A4DE75B-0C57-FE38-D605-CDE56E188636}"/>
              </a:ext>
            </a:extLst>
          </p:cNvPr>
          <p:cNvSpPr/>
          <p:nvPr/>
        </p:nvSpPr>
        <p:spPr>
          <a:xfrm>
            <a:off x="7026192" y="4348696"/>
            <a:ext cx="2686973" cy="307777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56A7F81-6372-50C5-486F-2AD0C9C8586D}"/>
              </a:ext>
            </a:extLst>
          </p:cNvPr>
          <p:cNvSpPr txBox="1"/>
          <p:nvPr/>
        </p:nvSpPr>
        <p:spPr>
          <a:xfrm>
            <a:off x="9713165" y="3365134"/>
            <a:ext cx="2686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静态资源目录，存放图片、字体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96EF69F-7D28-C81C-4A85-BFD24ABB141D}"/>
              </a:ext>
            </a:extLst>
          </p:cNvPr>
          <p:cNvSpPr txBox="1"/>
          <p:nvPr/>
        </p:nvSpPr>
        <p:spPr>
          <a:xfrm>
            <a:off x="9713165" y="3711829"/>
            <a:ext cx="2258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组件目录，存放通用组件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875A850-1AF9-594E-AC5F-42AF7C33503A}"/>
              </a:ext>
            </a:extLst>
          </p:cNvPr>
          <p:cNvSpPr txBox="1"/>
          <p:nvPr/>
        </p:nvSpPr>
        <p:spPr>
          <a:xfrm>
            <a:off x="9706166" y="4060451"/>
            <a:ext cx="2258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根组件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0E93823-E84B-D1C7-8C5F-B4FF1EA170A3}"/>
              </a:ext>
            </a:extLst>
          </p:cNvPr>
          <p:cNvSpPr txBox="1"/>
          <p:nvPr/>
        </p:nvSpPr>
        <p:spPr>
          <a:xfrm>
            <a:off x="9706165" y="4379474"/>
            <a:ext cx="2258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入口文件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67C955-F897-268D-3DB0-867DAB12BF04}"/>
              </a:ext>
            </a:extLst>
          </p:cNvPr>
          <p:cNvSpPr/>
          <p:nvPr/>
        </p:nvSpPr>
        <p:spPr>
          <a:xfrm>
            <a:off x="862299" y="4363648"/>
            <a:ext cx="2879272" cy="345232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5CFFA9-7524-2275-6280-165F2595FC56}"/>
              </a:ext>
            </a:extLst>
          </p:cNvPr>
          <p:cNvSpPr txBox="1"/>
          <p:nvPr/>
        </p:nvSpPr>
        <p:spPr>
          <a:xfrm>
            <a:off x="3687925" y="4409663"/>
            <a:ext cx="494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项目配置文件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不需要修改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E6576C8-CB46-7A24-908A-F29136C69DC1}"/>
              </a:ext>
            </a:extLst>
          </p:cNvPr>
          <p:cNvSpPr/>
          <p:nvPr/>
        </p:nvSpPr>
        <p:spPr>
          <a:xfrm>
            <a:off x="862299" y="3989465"/>
            <a:ext cx="2879272" cy="345232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8E07618-BD63-D7F8-9FFD-10A0A3EA1DEC}"/>
              </a:ext>
            </a:extLst>
          </p:cNvPr>
          <p:cNvSpPr txBox="1"/>
          <p:nvPr/>
        </p:nvSpPr>
        <p:spPr>
          <a:xfrm>
            <a:off x="3687925" y="3995937"/>
            <a:ext cx="494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默认首页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1626D62-D805-5980-76F1-8EA15BA1090B}"/>
              </a:ext>
            </a:extLst>
          </p:cNvPr>
          <p:cNvSpPr/>
          <p:nvPr/>
        </p:nvSpPr>
        <p:spPr>
          <a:xfrm>
            <a:off x="862294" y="2764970"/>
            <a:ext cx="2879272" cy="345232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B56409F-C4A3-5C6A-6794-FAFC7D3DCEA0}"/>
              </a:ext>
            </a:extLst>
          </p:cNvPr>
          <p:cNvSpPr txBox="1"/>
          <p:nvPr/>
        </p:nvSpPr>
        <p:spPr>
          <a:xfrm>
            <a:off x="3714743" y="2781800"/>
            <a:ext cx="494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公共资源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654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2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7" grpId="0" animBg="1"/>
      <p:bldP spid="8" grpId="0"/>
      <p:bldP spid="11" grpId="0" animBg="1"/>
      <p:bldP spid="12" grpId="0"/>
      <p:bldP spid="20" grpId="0" animBg="1"/>
      <p:bldP spid="2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51A74AF-9D45-8545-966F-B7A060FED0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517190"/>
          </a:xfrm>
        </p:spPr>
        <p:txBody>
          <a:bodyPr/>
          <a:lstStyle/>
          <a:p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执行命令：</a:t>
            </a:r>
            <a:r>
              <a:rPr lang="en-US" altLang="zh-CN">
                <a:solidFill>
                  <a:srgbClr val="001FEE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npm run dev 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，就可以启动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vue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项目了。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C67DD7A-0086-C29B-F985-9939087A2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项目</a:t>
            </a:r>
            <a:r>
              <a:rPr lang="en-US" altLang="zh-CN"/>
              <a:t>-</a:t>
            </a:r>
            <a:r>
              <a:rPr lang="zh-CN" altLang="en-US"/>
              <a:t>启动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9B7E23-C94E-1CED-35ED-CA0D63E7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67" y="2107292"/>
            <a:ext cx="8589862" cy="2014056"/>
          </a:xfrm>
          <a:prstGeom prst="rect">
            <a:avLst/>
          </a:prstGeom>
        </p:spPr>
      </p:pic>
      <p:sp>
        <p:nvSpPr>
          <p:cNvPr id="6" name="文本占位符 1">
            <a:extLst>
              <a:ext uri="{FF2B5EF4-FFF2-40B4-BE49-F238E27FC236}">
                <a16:creationId xmlns:a16="http://schemas.microsoft.com/office/drawing/2014/main" id="{E4D2C504-D676-06F9-6357-5622AE992D2E}"/>
              </a:ext>
            </a:extLst>
          </p:cNvPr>
          <p:cNvSpPr txBox="1">
            <a:spLocks/>
          </p:cNvSpPr>
          <p:nvPr/>
        </p:nvSpPr>
        <p:spPr>
          <a:xfrm>
            <a:off x="710880" y="4492114"/>
            <a:ext cx="10749598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marR="0" lvl="0" indent="-360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访问项目：打开浏览器，在浏览器地址栏访问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3"/>
              </a:rPr>
              <a:t>http://127.0.0.1:5173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就可以访问到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9FC0F3-5FB9-A7DF-4CE1-4DC1C29CCF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0"/>
          <a:stretch/>
        </p:blipFill>
        <p:spPr>
          <a:xfrm>
            <a:off x="8230556" y="922767"/>
            <a:ext cx="3423379" cy="3485148"/>
          </a:xfrm>
          <a:prstGeom prst="roundRect">
            <a:avLst>
              <a:gd name="adj" fmla="val 2478"/>
            </a:avLst>
          </a:prstGeom>
          <a:ln w="6350">
            <a:solidFill>
              <a:schemeClr val="tx1"/>
            </a:solidFill>
            <a:prstDash val="dash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B05E1AFB-A6B2-098B-2FA6-A111B8737A0B}"/>
              </a:ext>
            </a:extLst>
          </p:cNvPr>
          <p:cNvSpPr/>
          <p:nvPr/>
        </p:nvSpPr>
        <p:spPr>
          <a:xfrm>
            <a:off x="11269200" y="3209731"/>
            <a:ext cx="291429" cy="29640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4EB8FB-DD7F-4D8F-49E9-1E7158E9E14B}"/>
              </a:ext>
            </a:extLst>
          </p:cNvPr>
          <p:cNvSpPr/>
          <p:nvPr/>
        </p:nvSpPr>
        <p:spPr>
          <a:xfrm>
            <a:off x="-34724" y="0"/>
            <a:ext cx="12226724" cy="6929718"/>
          </a:xfrm>
          <a:prstGeom prst="rect">
            <a:avLst/>
          </a:prstGeom>
          <a:solidFill>
            <a:srgbClr val="0D0D0D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96446DA-F1C0-479D-ABA4-0CB00AA8A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1" y="835793"/>
            <a:ext cx="10278812" cy="52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1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9C97CA-E026-AF98-4EFC-491660DD80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项目</a:t>
            </a:r>
            <a:endParaRPr lang="en-US" altLang="zh-CN"/>
          </a:p>
          <a:p>
            <a:pPr marL="895335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目录结构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启动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2211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整站使用</a:t>
            </a:r>
            <a:r>
              <a:rPr lang="en-US" altLang="zh-CN"/>
              <a:t>Vue(</a:t>
            </a:r>
            <a:r>
              <a:rPr lang="zh-CN" altLang="en-US"/>
              <a:t>工程化</a:t>
            </a:r>
            <a:r>
              <a:rPr lang="en-US" altLang="zh-CN"/>
              <a:t>)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8F89A0ED-71AB-FB42-45B3-9B9C61ADE30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54567" y="3319625"/>
            <a:ext cx="5466080" cy="2497810"/>
          </a:xfrm>
        </p:spPr>
        <p:txBody>
          <a:bodyPr/>
          <a:lstStyle/>
          <a:p>
            <a:r>
              <a:rPr lang="zh-CN" altLang="en-US"/>
              <a:t>环境准备</a:t>
            </a:r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项目创建和启动</a:t>
            </a:r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</a:rPr>
              <a:t>Vue</a:t>
            </a:r>
            <a:r>
              <a:rPr lang="zh-CN" altLang="en-US">
                <a:solidFill>
                  <a:srgbClr val="FF0000"/>
                </a:solidFill>
              </a:rPr>
              <a:t>项目开发流程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/>
              <a:t>API</a:t>
            </a:r>
            <a:r>
              <a:rPr lang="zh-CN" altLang="en-US"/>
              <a:t>风格</a:t>
            </a:r>
            <a:endParaRPr lang="en-US" altLang="zh-CN"/>
          </a:p>
          <a:p>
            <a:r>
              <a:rPr lang="zh-CN" altLang="en-US"/>
              <a:t>案例</a:t>
            </a:r>
          </a:p>
        </p:txBody>
      </p:sp>
    </p:spTree>
    <p:extLst>
      <p:ext uri="{BB962C8B-B14F-4D97-AF65-F5344CB8AC3E}">
        <p14:creationId xmlns:p14="http://schemas.microsoft.com/office/powerpoint/2010/main" val="233604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7CDA713-DEDE-E6CB-92DD-14DE7AC2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项目开发流程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86AEEF-16C8-18FF-D39A-640F0ABF6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13" y="1443318"/>
            <a:ext cx="9038821" cy="513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6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0DE97F-9501-FC7E-7DE3-E8C1C30AB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99" y="1601698"/>
            <a:ext cx="2879272" cy="4542578"/>
          </a:xfrm>
          <a:prstGeom prst="roundRect">
            <a:avLst>
              <a:gd name="adj" fmla="val 2598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09152AC-246B-89DE-4575-E77285B70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项目</a:t>
            </a:r>
            <a:r>
              <a:rPr lang="en-US" altLang="zh-CN"/>
              <a:t>-</a:t>
            </a:r>
            <a:r>
              <a:rPr lang="zh-CN" altLang="en-US"/>
              <a:t>目录结构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90DDC2-5ECD-5F7E-04D7-AC0F2405C6F6}"/>
              </a:ext>
            </a:extLst>
          </p:cNvPr>
          <p:cNvSpPr/>
          <p:nvPr/>
        </p:nvSpPr>
        <p:spPr>
          <a:xfrm>
            <a:off x="862304" y="4023680"/>
            <a:ext cx="2879272" cy="345232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992B509-2A8E-A9FB-AFCC-632E8C789FEF}"/>
              </a:ext>
            </a:extLst>
          </p:cNvPr>
          <p:cNvSpPr/>
          <p:nvPr/>
        </p:nvSpPr>
        <p:spPr>
          <a:xfrm>
            <a:off x="862304" y="3134559"/>
            <a:ext cx="2879272" cy="345232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D606E7F-3BB7-C203-76AC-81B5B0C62AD7}"/>
              </a:ext>
            </a:extLst>
          </p:cNvPr>
          <p:cNvSpPr txBox="1"/>
          <p:nvPr/>
        </p:nvSpPr>
        <p:spPr>
          <a:xfrm>
            <a:off x="3687925" y="4057796"/>
            <a:ext cx="326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>
                <a:solidFill>
                  <a:prstClr val="black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默认首页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F8B50CC-E1E6-95F5-E94B-AA77DC43B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75"/>
          <a:stretch/>
        </p:blipFill>
        <p:spPr>
          <a:xfrm>
            <a:off x="4752514" y="3134559"/>
            <a:ext cx="2686972" cy="1619054"/>
          </a:xfrm>
          <a:prstGeom prst="roundRect">
            <a:avLst>
              <a:gd name="adj" fmla="val 3412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6C0A2C8-1920-E4D6-2AD2-4C149F2BC63B}"/>
              </a:ext>
            </a:extLst>
          </p:cNvPr>
          <p:cNvSpPr/>
          <p:nvPr/>
        </p:nvSpPr>
        <p:spPr>
          <a:xfrm>
            <a:off x="4752510" y="4074414"/>
            <a:ext cx="2686973" cy="307777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A4DE75B-0C57-FE38-D605-CDE56E188636}"/>
              </a:ext>
            </a:extLst>
          </p:cNvPr>
          <p:cNvSpPr/>
          <p:nvPr/>
        </p:nvSpPr>
        <p:spPr>
          <a:xfrm>
            <a:off x="4752509" y="4404682"/>
            <a:ext cx="2686973" cy="307777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875A850-1AF9-594E-AC5F-42AF7C33503A}"/>
              </a:ext>
            </a:extLst>
          </p:cNvPr>
          <p:cNvSpPr txBox="1"/>
          <p:nvPr/>
        </p:nvSpPr>
        <p:spPr>
          <a:xfrm>
            <a:off x="7432483" y="4116437"/>
            <a:ext cx="2258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根组件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0E93823-E84B-D1C7-8C5F-B4FF1EA170A3}"/>
              </a:ext>
            </a:extLst>
          </p:cNvPr>
          <p:cNvSpPr txBox="1"/>
          <p:nvPr/>
        </p:nvSpPr>
        <p:spPr>
          <a:xfrm>
            <a:off x="7432482" y="4435460"/>
            <a:ext cx="2258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入口文件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327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9" grpId="0"/>
      <p:bldP spid="25" grpId="0" animBg="1"/>
      <p:bldP spid="26" grpId="0" animBg="1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80129B-43F7-B3D9-E575-B7BA8D25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JavaScript-</a:t>
            </a:r>
            <a:r>
              <a:rPr lang="zh-CN" altLang="en-US"/>
              <a:t>导入导出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3BD10E9-30A5-2EE8-7B40-6B269A1EDADE}"/>
              </a:ext>
            </a:extLst>
          </p:cNvPr>
          <p:cNvGrpSpPr/>
          <p:nvPr/>
        </p:nvGrpSpPr>
        <p:grpSpPr>
          <a:xfrm>
            <a:off x="930131" y="2288771"/>
            <a:ext cx="3965143" cy="2397529"/>
            <a:chOff x="874712" y="3129280"/>
            <a:chExt cx="3965143" cy="1764015"/>
          </a:xfrm>
        </p:grpSpPr>
        <p:sp>
          <p:nvSpPr>
            <p:cNvPr id="2" name="!!矩形: 对角圆角 10">
              <a:extLst>
                <a:ext uri="{FF2B5EF4-FFF2-40B4-BE49-F238E27FC236}">
                  <a16:creationId xmlns:a16="http://schemas.microsoft.com/office/drawing/2014/main" id="{FE414273-55BA-DB47-E6D9-ED0515B9DB52}"/>
                </a:ext>
              </a:extLst>
            </p:cNvPr>
            <p:cNvSpPr/>
            <p:nvPr/>
          </p:nvSpPr>
          <p:spPr>
            <a:xfrm>
              <a:off x="874712" y="3129280"/>
              <a:ext cx="3965143" cy="1764015"/>
            </a:xfrm>
            <a:prstGeom prst="round2DiagRect">
              <a:avLst>
                <a:gd name="adj1" fmla="val 6747"/>
                <a:gd name="adj2" fmla="val 0"/>
              </a:avLst>
            </a:prstGeom>
            <a:solidFill>
              <a:srgbClr val="FFF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简单的展示信息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simpleMessage(msg){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console.log(msg)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复杂的展示信息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complexMessage(msg){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console.log(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Date()+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": 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+msg)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20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{simpleMessage,complexMessage}</a:t>
              </a:r>
            </a:p>
          </p:txBody>
        </p:sp>
        <p:sp>
          <p:nvSpPr>
            <p:cNvPr id="3" name="矩形: 对角圆角 2">
              <a:extLst>
                <a:ext uri="{FF2B5EF4-FFF2-40B4-BE49-F238E27FC236}">
                  <a16:creationId xmlns:a16="http://schemas.microsoft.com/office/drawing/2014/main" id="{FADBB3A8-9041-D627-E6E8-04E4EA08E453}"/>
                </a:ext>
              </a:extLst>
            </p:cNvPr>
            <p:cNvSpPr/>
            <p:nvPr/>
          </p:nvSpPr>
          <p:spPr>
            <a:xfrm>
              <a:off x="3648364" y="3129281"/>
              <a:ext cx="1191491" cy="220523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showMessage.js</a:t>
              </a:r>
              <a:endParaRPr lang="zh-CN" altLang="en-US" sz="1200" b="1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AF4C4DB-E0D6-76FD-8796-F62E3C652323}"/>
              </a:ext>
            </a:extLst>
          </p:cNvPr>
          <p:cNvGrpSpPr/>
          <p:nvPr/>
        </p:nvGrpSpPr>
        <p:grpSpPr>
          <a:xfrm>
            <a:off x="6319550" y="2288770"/>
            <a:ext cx="5291425" cy="3254780"/>
            <a:chOff x="6319550" y="2288770"/>
            <a:chExt cx="5291425" cy="3254780"/>
          </a:xfrm>
        </p:grpSpPr>
        <p:sp>
          <p:nvSpPr>
            <p:cNvPr id="7" name="!!矩形: 对角圆角 10">
              <a:extLst>
                <a:ext uri="{FF2B5EF4-FFF2-40B4-BE49-F238E27FC236}">
                  <a16:creationId xmlns:a16="http://schemas.microsoft.com/office/drawing/2014/main" id="{EA2EF6A9-6F2A-2357-8D2A-32C5C36A88F1}"/>
                </a:ext>
              </a:extLst>
            </p:cNvPr>
            <p:cNvSpPr/>
            <p:nvPr/>
          </p:nvSpPr>
          <p:spPr>
            <a:xfrm>
              <a:off x="6319550" y="2288770"/>
              <a:ext cx="5291425" cy="3254780"/>
            </a:xfrm>
            <a:prstGeom prst="round2DiagRect">
              <a:avLst>
                <a:gd name="adj1" fmla="val 6747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&lt;body&gt;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&lt;div&gt;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&lt;button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>
                  <a:solidFill>
                    <a:srgbClr val="E50000"/>
                  </a:solidFill>
                  <a:effectLst/>
                  <a:latin typeface="Consolas" panose="020B0609020204030204" pitchFamily="49" charset="0"/>
                </a:rPr>
                <a:t>id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"btn"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点我展示信息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&lt;/button&gt;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&lt;/div&gt;</a:t>
              </a:r>
            </a:p>
            <a:p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&lt;script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>
                  <a:solidFill>
                    <a:srgbClr val="E50000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"module"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 complexMessage }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'./showMessage.js'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document.getElementById(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"btn"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).onclick =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    complexMessage(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'bbbbb'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}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&lt;/script&gt;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&lt;/body&gt;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EC2874E0-9449-9A9C-89A4-A470B5E1A177}"/>
                </a:ext>
              </a:extLst>
            </p:cNvPr>
            <p:cNvSpPr/>
            <p:nvPr/>
          </p:nvSpPr>
          <p:spPr>
            <a:xfrm>
              <a:off x="10419484" y="2288771"/>
              <a:ext cx="1191491" cy="29972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message.html</a:t>
              </a:r>
              <a:endParaRPr lang="zh-CN" altLang="en-US" sz="1200" b="1"/>
            </a:p>
          </p:txBody>
        </p:sp>
      </p:grp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7C866E66-66B9-F807-8742-C0589EBC3F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52485"/>
            <a:ext cx="773208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JS</a:t>
            </a:r>
            <a:r>
              <a:rPr lang="zh-CN" altLang="en-US">
                <a:latin typeface="Fira Code" panose="020B0809050000020004" pitchFamily="49" charset="0"/>
              </a:rPr>
              <a:t>提供的导入导出机制</a:t>
            </a:r>
            <a:r>
              <a:rPr lang="en-US" altLang="zh-CN">
                <a:latin typeface="Fira Code" panose="020B0809050000020004" pitchFamily="49" charset="0"/>
              </a:rPr>
              <a:t>,</a:t>
            </a:r>
            <a:r>
              <a:rPr lang="zh-CN" altLang="en-US">
                <a:latin typeface="Fira Code" panose="020B0809050000020004" pitchFamily="49" charset="0"/>
              </a:rPr>
              <a:t>可以实现按需导入。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0939F8-4B1D-5BED-1778-5BEDC5D1CE31}"/>
              </a:ext>
            </a:extLst>
          </p:cNvPr>
          <p:cNvSpPr/>
          <p:nvPr/>
        </p:nvSpPr>
        <p:spPr>
          <a:xfrm>
            <a:off x="7343775" y="3514725"/>
            <a:ext cx="1171575" cy="22860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4D1E2C0-E0B9-7A14-BE7D-603293638235}"/>
              </a:ext>
            </a:extLst>
          </p:cNvPr>
          <p:cNvCxnSpPr/>
          <p:nvPr/>
        </p:nvCxnSpPr>
        <p:spPr>
          <a:xfrm>
            <a:off x="7115175" y="3981450"/>
            <a:ext cx="397192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39100E9-3608-74DD-9FF6-240DD453DEF8}"/>
              </a:ext>
            </a:extLst>
          </p:cNvPr>
          <p:cNvGrpSpPr/>
          <p:nvPr/>
        </p:nvGrpSpPr>
        <p:grpSpPr>
          <a:xfrm>
            <a:off x="795943" y="5695951"/>
            <a:ext cx="10578276" cy="835430"/>
            <a:chOff x="1048333" y="5599087"/>
            <a:chExt cx="10563931" cy="1575994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8F1130F9-6F28-3EC7-7C19-69A7C4B1D7E5}"/>
                </a:ext>
              </a:extLst>
            </p:cNvPr>
            <p:cNvSpPr txBox="1"/>
            <p:nvPr/>
          </p:nvSpPr>
          <p:spPr>
            <a:xfrm>
              <a:off x="1357990" y="5934792"/>
              <a:ext cx="9834618" cy="7041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57150" lvl="1" indent="-34290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导入和导出的时候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, 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可以使用 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as 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重命名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CB7900-0198-C9BD-A284-0A473E38A590}"/>
                </a:ext>
              </a:extLst>
            </p:cNvPr>
            <p:cNvGrpSpPr/>
            <p:nvPr/>
          </p:nvGrpSpPr>
          <p:grpSpPr>
            <a:xfrm>
              <a:off x="1048333" y="5599087"/>
              <a:ext cx="10563931" cy="1575994"/>
              <a:chOff x="1097275" y="5693357"/>
              <a:chExt cx="10512964" cy="1575994"/>
            </a:xfrm>
          </p:grpSpPr>
          <p:sp>
            <p:nvSpPr>
              <p:cNvPr id="16" name="三角形 9">
                <a:extLst>
                  <a:ext uri="{FF2B5EF4-FFF2-40B4-BE49-F238E27FC236}">
                    <a16:creationId xmlns:a16="http://schemas.microsoft.com/office/drawing/2014/main" id="{7F26305F-F14D-0A68-A753-B5801269C236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2E02762-E5E0-09CE-0525-7947430CD880}"/>
                  </a:ext>
                </a:extLst>
              </p:cNvPr>
              <p:cNvSpPr/>
              <p:nvPr/>
            </p:nvSpPr>
            <p:spPr>
              <a:xfrm>
                <a:off x="1197203" y="5693357"/>
                <a:ext cx="10413036" cy="1575994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323D28A-6E27-35FA-51D4-9437D5CBAEA7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44751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小技巧</a:t>
                </a:r>
              </a:p>
            </p:txBody>
          </p:sp>
        </p:grp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FFDE8C5-83BA-310A-71C5-A96A6811A5F3}"/>
              </a:ext>
            </a:extLst>
          </p:cNvPr>
          <p:cNvCxnSpPr/>
          <p:nvPr/>
        </p:nvCxnSpPr>
        <p:spPr>
          <a:xfrm>
            <a:off x="942847" y="4525818"/>
            <a:ext cx="317657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5587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7CDA713-DEDE-E6CB-92DD-14DE7AC2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项目开发流程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568B06-F374-E186-AF97-46AE0447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63" y="1519309"/>
            <a:ext cx="5920291" cy="3240377"/>
          </a:xfrm>
          <a:prstGeom prst="roundRect">
            <a:avLst>
              <a:gd name="adj" fmla="val 2005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86B793-B45B-8DC2-DE17-7EC9DF6B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37" y="4488106"/>
            <a:ext cx="3699203" cy="2181171"/>
          </a:xfrm>
          <a:prstGeom prst="roundRect">
            <a:avLst>
              <a:gd name="adj" fmla="val 2878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12" name="!!图片 11">
            <a:extLst>
              <a:ext uri="{FF2B5EF4-FFF2-40B4-BE49-F238E27FC236}">
                <a16:creationId xmlns:a16="http://schemas.microsoft.com/office/drawing/2014/main" id="{84762D32-861A-4717-D69E-8D78A00A5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574" y="2102307"/>
            <a:ext cx="4503810" cy="3901778"/>
          </a:xfrm>
          <a:prstGeom prst="roundRect">
            <a:avLst>
              <a:gd name="adj" fmla="val 1503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32EE271-DC89-6E0E-E648-A59911BF6E5E}"/>
              </a:ext>
            </a:extLst>
          </p:cNvPr>
          <p:cNvSpPr txBox="1"/>
          <p:nvPr/>
        </p:nvSpPr>
        <p:spPr>
          <a:xfrm>
            <a:off x="5878367" y="1510344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默认首页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CADD2C-BCEC-97BF-6F39-A6F4F71DD52F}"/>
              </a:ext>
            </a:extLst>
          </p:cNvPr>
          <p:cNvSpPr txBox="1"/>
          <p:nvPr/>
        </p:nvSpPr>
        <p:spPr>
          <a:xfrm>
            <a:off x="5650248" y="4516147"/>
            <a:ext cx="981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入口文件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FA0DB46-240E-C2D9-64D2-5DE914C67D13}"/>
              </a:ext>
            </a:extLst>
          </p:cNvPr>
          <p:cNvSpPr txBox="1"/>
          <p:nvPr/>
        </p:nvSpPr>
        <p:spPr>
          <a:xfrm>
            <a:off x="11005038" y="2129202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根组件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56AD32E-ACA2-5281-7022-C9BEAAC4BD52}"/>
              </a:ext>
            </a:extLst>
          </p:cNvPr>
          <p:cNvSpPr/>
          <p:nvPr/>
        </p:nvSpPr>
        <p:spPr>
          <a:xfrm>
            <a:off x="4957482" y="6361500"/>
            <a:ext cx="1264024" cy="307777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F481302-8A51-3D82-E424-E4FB287928B6}"/>
              </a:ext>
            </a:extLst>
          </p:cNvPr>
          <p:cNvSpPr/>
          <p:nvPr/>
        </p:nvSpPr>
        <p:spPr>
          <a:xfrm>
            <a:off x="1604682" y="3908611"/>
            <a:ext cx="1559859" cy="224119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359B9072-9F8E-2472-7C2E-15510D16C3AD}"/>
              </a:ext>
            </a:extLst>
          </p:cNvPr>
          <p:cNvCxnSpPr>
            <a:stCxn id="17" idx="2"/>
            <a:endCxn id="19" idx="2"/>
          </p:cNvCxnSpPr>
          <p:nvPr/>
        </p:nvCxnSpPr>
        <p:spPr>
          <a:xfrm rot="10800000">
            <a:off x="2384612" y="4132731"/>
            <a:ext cx="2572870" cy="2382659"/>
          </a:xfrm>
          <a:prstGeom prst="curvedConnector2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80DDE269-58E3-E267-E068-D0F233031DAB}"/>
              </a:ext>
            </a:extLst>
          </p:cNvPr>
          <p:cNvSpPr/>
          <p:nvPr/>
        </p:nvSpPr>
        <p:spPr>
          <a:xfrm>
            <a:off x="7234574" y="2129202"/>
            <a:ext cx="867039" cy="307777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CFCC61A-6169-1C52-E2DE-5EC586E96E67}"/>
              </a:ext>
            </a:extLst>
          </p:cNvPr>
          <p:cNvSpPr/>
          <p:nvPr/>
        </p:nvSpPr>
        <p:spPr>
          <a:xfrm>
            <a:off x="5127273" y="5817111"/>
            <a:ext cx="968727" cy="307777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1BBE3AFC-B729-069E-94FA-4E05E9619753}"/>
              </a:ext>
            </a:extLst>
          </p:cNvPr>
          <p:cNvCxnSpPr>
            <a:cxnSpLocks/>
            <a:endCxn id="23" idx="6"/>
          </p:cNvCxnSpPr>
          <p:nvPr/>
        </p:nvCxnSpPr>
        <p:spPr>
          <a:xfrm rot="5400000">
            <a:off x="5108920" y="3424060"/>
            <a:ext cx="3534021" cy="1559859"/>
          </a:xfrm>
          <a:prstGeom prst="curvedConnector2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261D2FA-B920-D947-89D8-3451A0A606C8}"/>
              </a:ext>
            </a:extLst>
          </p:cNvPr>
          <p:cNvCxnSpPr/>
          <p:nvPr/>
        </p:nvCxnSpPr>
        <p:spPr>
          <a:xfrm>
            <a:off x="3284220" y="4366260"/>
            <a:ext cx="12877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AAD1A6E-DB5A-A704-98BB-78FCC6AE7F93}"/>
              </a:ext>
            </a:extLst>
          </p:cNvPr>
          <p:cNvCxnSpPr>
            <a:cxnSpLocks/>
          </p:cNvCxnSpPr>
          <p:nvPr/>
        </p:nvCxnSpPr>
        <p:spPr>
          <a:xfrm>
            <a:off x="3669702" y="6124888"/>
            <a:ext cx="242629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C5CBAD8-65CE-3ECE-510A-A8463D65A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766" y="1131481"/>
            <a:ext cx="2495550" cy="4724400"/>
          </a:xfrm>
          <a:prstGeom prst="roundRect">
            <a:avLst>
              <a:gd name="adj" fmla="val 1503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10" name="左中括号 9">
            <a:extLst>
              <a:ext uri="{FF2B5EF4-FFF2-40B4-BE49-F238E27FC236}">
                <a16:creationId xmlns:a16="http://schemas.microsoft.com/office/drawing/2014/main" id="{C3CE77CC-1797-951D-151A-C7E0F14DC172}"/>
              </a:ext>
            </a:extLst>
          </p:cNvPr>
          <p:cNvSpPr/>
          <p:nvPr/>
        </p:nvSpPr>
        <p:spPr>
          <a:xfrm>
            <a:off x="3498817" y="5695696"/>
            <a:ext cx="170886" cy="869695"/>
          </a:xfrm>
          <a:prstGeom prst="lef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87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 animBg="1"/>
      <p:bldP spid="19" grpId="0" animBg="1"/>
      <p:bldP spid="22" grpId="0" animBg="1"/>
      <p:bldP spid="23" grpId="0" animBg="1"/>
      <p:bldP spid="10" grpId="0" animBg="1"/>
      <p:bldP spid="10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0BC5CEF-7753-FD24-10A4-F72D7913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项目开发流程</a:t>
            </a:r>
          </a:p>
        </p:txBody>
      </p:sp>
      <p:pic>
        <p:nvPicPr>
          <p:cNvPr id="4" name="!!图片 11">
            <a:extLst>
              <a:ext uri="{FF2B5EF4-FFF2-40B4-BE49-F238E27FC236}">
                <a16:creationId xmlns:a16="http://schemas.microsoft.com/office/drawing/2014/main" id="{25D11EC8-6982-4BED-1505-A9A19F5F1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80" y="1631374"/>
            <a:ext cx="4503810" cy="3901778"/>
          </a:xfrm>
          <a:prstGeom prst="roundRect">
            <a:avLst>
              <a:gd name="adj" fmla="val 1503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A9D7C688-1645-A63C-E893-D409E92BD286}"/>
              </a:ext>
            </a:extLst>
          </p:cNvPr>
          <p:cNvGrpSpPr/>
          <p:nvPr/>
        </p:nvGrpSpPr>
        <p:grpSpPr>
          <a:xfrm>
            <a:off x="863279" y="3693459"/>
            <a:ext cx="4603803" cy="857635"/>
            <a:chOff x="863279" y="3693459"/>
            <a:chExt cx="4603803" cy="85763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0D6C2F9-4618-4F44-F607-F0E032792CF0}"/>
                </a:ext>
              </a:extLst>
            </p:cNvPr>
            <p:cNvSpPr/>
            <p:nvPr/>
          </p:nvSpPr>
          <p:spPr>
            <a:xfrm>
              <a:off x="863279" y="3693459"/>
              <a:ext cx="4503810" cy="824753"/>
            </a:xfrm>
            <a:prstGeom prst="rect">
              <a:avLst/>
            </a:prstGeom>
            <a:solidFill>
              <a:srgbClr val="001FE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4B3BCAD-774D-44CF-C8A1-A4F286FABA4C}"/>
                </a:ext>
              </a:extLst>
            </p:cNvPr>
            <p:cNvSpPr txBox="1"/>
            <p:nvPr/>
          </p:nvSpPr>
          <p:spPr>
            <a:xfrm>
              <a:off x="3270729" y="4243317"/>
              <a:ext cx="2196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模板部分</a:t>
              </a: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,</a:t>
              </a:r>
              <a:r>
                <a: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由它生成</a:t>
              </a: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HTML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FBF1294-C52F-6ED6-70A2-AB116409F845}"/>
              </a:ext>
            </a:extLst>
          </p:cNvPr>
          <p:cNvGrpSpPr/>
          <p:nvPr/>
        </p:nvGrpSpPr>
        <p:grpSpPr>
          <a:xfrm>
            <a:off x="863279" y="4688744"/>
            <a:ext cx="4603803" cy="844408"/>
            <a:chOff x="863279" y="4688744"/>
            <a:chExt cx="4603803" cy="84440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1A20504-6EA5-14E1-B5F8-D5007CF82D1D}"/>
                </a:ext>
              </a:extLst>
            </p:cNvPr>
            <p:cNvSpPr/>
            <p:nvPr/>
          </p:nvSpPr>
          <p:spPr>
            <a:xfrm>
              <a:off x="863279" y="4688744"/>
              <a:ext cx="4503810" cy="824753"/>
            </a:xfrm>
            <a:prstGeom prst="rect">
              <a:avLst/>
            </a:prstGeom>
            <a:solidFill>
              <a:srgbClr val="FFFF00">
                <a:alpha val="1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741BE1D-7FBD-03DA-30EC-2427C3329225}"/>
                </a:ext>
              </a:extLst>
            </p:cNvPr>
            <p:cNvSpPr txBox="1"/>
            <p:nvPr/>
          </p:nvSpPr>
          <p:spPr>
            <a:xfrm>
              <a:off x="3630706" y="5225375"/>
              <a:ext cx="1836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当前组件的</a:t>
              </a: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CSS</a:t>
              </a:r>
              <a:r>
                <a: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样式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D60DB9A-2ACA-0A38-8867-4A1E35A4F46E}"/>
              </a:ext>
            </a:extLst>
          </p:cNvPr>
          <p:cNvGrpSpPr/>
          <p:nvPr/>
        </p:nvGrpSpPr>
        <p:grpSpPr>
          <a:xfrm>
            <a:off x="863281" y="2196353"/>
            <a:ext cx="4596222" cy="1255059"/>
            <a:chOff x="863281" y="2196353"/>
            <a:chExt cx="4596222" cy="125505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D15574E-0DA0-522D-B8A9-535C2D17ABF8}"/>
                </a:ext>
              </a:extLst>
            </p:cNvPr>
            <p:cNvSpPr/>
            <p:nvPr/>
          </p:nvSpPr>
          <p:spPr>
            <a:xfrm>
              <a:off x="863281" y="2196353"/>
              <a:ext cx="4503810" cy="1255059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DAAEC32-D86E-F8F2-3DD5-785CBCAA99EE}"/>
                </a:ext>
              </a:extLst>
            </p:cNvPr>
            <p:cNvSpPr txBox="1"/>
            <p:nvPr/>
          </p:nvSpPr>
          <p:spPr>
            <a:xfrm>
              <a:off x="3487271" y="3143635"/>
              <a:ext cx="1972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控制模板的数据及行为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1" name="矩形: 对角圆角 10">
            <a:extLst>
              <a:ext uri="{FF2B5EF4-FFF2-40B4-BE49-F238E27FC236}">
                <a16:creationId xmlns:a16="http://schemas.microsoft.com/office/drawing/2014/main" id="{4AE8FDC7-EFA1-64EE-59E0-B51C83B7582E}"/>
              </a:ext>
            </a:extLst>
          </p:cNvPr>
          <p:cNvSpPr/>
          <p:nvPr/>
        </p:nvSpPr>
        <p:spPr>
          <a:xfrm>
            <a:off x="863279" y="5855881"/>
            <a:ext cx="10907379" cy="672137"/>
          </a:xfrm>
          <a:prstGeom prst="round2DiagRect">
            <a:avLst>
              <a:gd name="adj1" fmla="val 14898"/>
              <a:gd name="adj2" fmla="val 0"/>
            </a:avLst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*.vue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是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Vue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项目中的组件文件，在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Vue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项目中也称为单文件组件（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  <a:hlinkClick r:id="rId3"/>
              </a:rPr>
              <a:t>SFC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，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Single-File Components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）。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Vue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的单文件组件会将一个组件的逻辑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(JS)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，模板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(HTML)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和样式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(CSS)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封装在同一个文件里（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*.vue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） 。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31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2024D8-E1C2-D37B-5D0C-B8D8117715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5760538" cy="3073101"/>
          </a:xfrm>
        </p:spPr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项目的入口文件是哪个 </a:t>
            </a:r>
            <a:r>
              <a:rPr lang="en-US" altLang="zh-CN"/>
              <a:t>?</a:t>
            </a:r>
          </a:p>
          <a:p>
            <a:r>
              <a:rPr lang="en-US" altLang="zh-CN"/>
              <a:t>Vue</a:t>
            </a:r>
            <a:r>
              <a:rPr lang="zh-CN" altLang="en-US"/>
              <a:t>的单文件组件中包含哪几个部分 </a:t>
            </a:r>
            <a:r>
              <a:rPr lang="en-US" altLang="zh-CN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6819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整站使用</a:t>
            </a:r>
            <a:r>
              <a:rPr lang="en-US" altLang="zh-CN"/>
              <a:t>Vue(</a:t>
            </a:r>
            <a:r>
              <a:rPr lang="zh-CN" altLang="en-US"/>
              <a:t>工程化</a:t>
            </a:r>
            <a:r>
              <a:rPr lang="en-US" altLang="zh-CN"/>
              <a:t>)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8F89A0ED-71AB-FB42-45B3-9B9C61ADE30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54567" y="3319625"/>
            <a:ext cx="5466080" cy="2497810"/>
          </a:xfrm>
        </p:spPr>
        <p:txBody>
          <a:bodyPr/>
          <a:lstStyle/>
          <a:p>
            <a:r>
              <a:rPr lang="zh-CN" altLang="en-US"/>
              <a:t>环境准备</a:t>
            </a:r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项目创建和启动</a:t>
            </a:r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项目开发流程</a:t>
            </a:r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</a:rPr>
              <a:t>API</a:t>
            </a:r>
            <a:r>
              <a:rPr lang="zh-CN" altLang="en-US">
                <a:solidFill>
                  <a:srgbClr val="FF0000"/>
                </a:solidFill>
              </a:rPr>
              <a:t>风格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/>
              <a:t>案例</a:t>
            </a:r>
          </a:p>
        </p:txBody>
      </p:sp>
    </p:spTree>
    <p:extLst>
      <p:ext uri="{BB962C8B-B14F-4D97-AF65-F5344CB8AC3E}">
        <p14:creationId xmlns:p14="http://schemas.microsoft.com/office/powerpoint/2010/main" val="802753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773BB1AB-3EF3-5E1B-FC1D-0AC75BE0B42A}"/>
              </a:ext>
            </a:extLst>
          </p:cNvPr>
          <p:cNvGrpSpPr/>
          <p:nvPr/>
        </p:nvGrpSpPr>
        <p:grpSpPr>
          <a:xfrm>
            <a:off x="821746" y="2074200"/>
            <a:ext cx="5552008" cy="3781568"/>
            <a:chOff x="6095995" y="2178086"/>
            <a:chExt cx="5552008" cy="393206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716C1B8-A3EC-A2C6-FCDA-73610A4182F1}"/>
                </a:ext>
              </a:extLst>
            </p:cNvPr>
            <p:cNvGrpSpPr/>
            <p:nvPr/>
          </p:nvGrpSpPr>
          <p:grpSpPr>
            <a:xfrm>
              <a:off x="6095996" y="2178086"/>
              <a:ext cx="5552007" cy="3932060"/>
              <a:chOff x="1756885" y="3189709"/>
              <a:chExt cx="10664538" cy="2009882"/>
            </a:xfrm>
          </p:grpSpPr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5067E42F-C158-ECF4-4386-3FDEB514029C}"/>
                  </a:ext>
                </a:extLst>
              </p:cNvPr>
              <p:cNvSpPr/>
              <p:nvPr/>
            </p:nvSpPr>
            <p:spPr>
              <a:xfrm>
                <a:off x="1756885" y="3189709"/>
                <a:ext cx="10664536" cy="2009882"/>
              </a:xfrm>
              <a:prstGeom prst="roundRect">
                <a:avLst>
                  <a:gd name="adj" fmla="val 1958"/>
                </a:avLst>
              </a:prstGeom>
              <a:solidFill>
                <a:srgbClr val="FFFFE4"/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zh-CN" sz="1400">
                  <a:solidFill>
                    <a:srgbClr val="000000"/>
                  </a:solidFill>
                  <a:effectLst/>
                  <a:latin typeface="JetBrains Mono"/>
                </a:endParaRPr>
              </a:p>
            </p:txBody>
          </p:sp>
          <p:sp>
            <p:nvSpPr>
              <p:cNvPr id="23" name="矩形: 对角圆角 22">
                <a:extLst>
                  <a:ext uri="{FF2B5EF4-FFF2-40B4-BE49-F238E27FC236}">
                    <a16:creationId xmlns:a16="http://schemas.microsoft.com/office/drawing/2014/main" id="{F60B8DC4-9CB1-93BC-B3C0-E1621265E4CC}"/>
                  </a:ext>
                </a:extLst>
              </p:cNvPr>
              <p:cNvSpPr/>
              <p:nvPr/>
            </p:nvSpPr>
            <p:spPr>
              <a:xfrm>
                <a:off x="8977730" y="5069623"/>
                <a:ext cx="3443693" cy="129968"/>
              </a:xfrm>
              <a:prstGeom prst="round2Diag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组合式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API</a:t>
                </a:r>
                <a:endPara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EEFFDE7-E6D6-8909-5E17-E9DB84583512}"/>
                </a:ext>
              </a:extLst>
            </p:cNvPr>
            <p:cNvSpPr txBox="1"/>
            <p:nvPr/>
          </p:nvSpPr>
          <p:spPr>
            <a:xfrm>
              <a:off x="6095995" y="2412329"/>
              <a:ext cx="5552006" cy="33713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&lt;script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E5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setup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&gt;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   import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{ onMounted, ref }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from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'vue’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;</a:t>
              </a:r>
              <a:b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</a:b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  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const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count = ref(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98658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0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); 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</a:t>
              </a:r>
              <a:r>
                <a: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声明响应式变量</a:t>
              </a:r>
              <a:b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</a:b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  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function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increment(){ 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</a:t>
              </a:r>
              <a:r>
                <a: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声明函数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    count.value++;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   }</a:t>
              </a:r>
              <a:b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</a:b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   onMounted(()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=&gt;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{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</a:t>
              </a:r>
              <a:r>
                <a: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声明钩子函数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    console.log(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'Vue Mounted ...’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);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   })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&lt;/script&gt;</a:t>
              </a:r>
              <a:b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</a:b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&lt;template&gt;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&lt;button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E50000"/>
                  </a:solidFill>
                  <a:effectLst/>
                  <a:uLnTx/>
                  <a:uFillTx/>
                  <a:latin typeface="Consolas" panose="020B0609020204030204" pitchFamily="49" charset="0"/>
                  <a:ea typeface="Fira Code" panose="020B0809050000020004" pitchFamily="49" charset="0"/>
                  <a:cs typeface="+mn-cs"/>
                </a:rPr>
                <a:t>@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E5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click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="increment"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&gt;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count:{{ count }}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&lt;/button&gt;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&lt;/template&gt;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97D0051C-A826-0148-A323-5E3CCD86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API</a:t>
            </a:r>
            <a:r>
              <a:rPr lang="zh-CN" altLang="en-US"/>
              <a:t>风格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BB61CD-1889-E3FC-3AE3-4FD2481B3A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5773740" cy="4499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0" i="0">
                <a:solidFill>
                  <a:srgbClr val="21354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Vue</a:t>
            </a:r>
            <a:r>
              <a:rPr lang="zh-CN" altLang="en-US" b="0" i="0">
                <a:solidFill>
                  <a:srgbClr val="213547"/>
                </a:solidFill>
                <a:effectLst/>
                <a:latin typeface="Fira Code" panose="020B0809050000020004" pitchFamily="49" charset="0"/>
              </a:rPr>
              <a:t>的组件</a:t>
            </a:r>
            <a:r>
              <a:rPr lang="zh-CN" altLang="en-US">
                <a:solidFill>
                  <a:srgbClr val="213547"/>
                </a:solidFill>
                <a:latin typeface="Fira Code" panose="020B0809050000020004" pitchFamily="49" charset="0"/>
              </a:rPr>
              <a:t>有</a:t>
            </a:r>
            <a:r>
              <a:rPr lang="zh-CN" altLang="en-US" b="0" i="0">
                <a:solidFill>
                  <a:srgbClr val="213547"/>
                </a:solidFill>
                <a:effectLst/>
                <a:latin typeface="Fira Code" panose="020B0809050000020004" pitchFamily="49" charset="0"/>
              </a:rPr>
              <a:t>两种不同的风格：</a:t>
            </a:r>
            <a:r>
              <a:rPr lang="zh-CN" altLang="en-US" b="1" i="0">
                <a:solidFill>
                  <a:srgbClr val="213547"/>
                </a:solidFill>
                <a:effectLst/>
                <a:latin typeface="Fira Code" panose="020B0809050000020004" pitchFamily="49" charset="0"/>
              </a:rPr>
              <a:t>组合式</a:t>
            </a:r>
            <a:r>
              <a:rPr lang="en-US" altLang="zh-CN" b="1" i="0">
                <a:solidFill>
                  <a:srgbClr val="21354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API </a:t>
            </a:r>
            <a:r>
              <a:rPr lang="zh-CN" altLang="en-US" i="0">
                <a:solidFill>
                  <a:srgbClr val="21354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和 </a:t>
            </a:r>
            <a:r>
              <a:rPr lang="zh-CN" altLang="en-US" b="1" i="0">
                <a:solidFill>
                  <a:srgbClr val="213547"/>
                </a:solidFill>
                <a:effectLst/>
                <a:latin typeface="Fira Code" panose="020B0809050000020004" pitchFamily="49" charset="0"/>
              </a:rPr>
              <a:t>选项式</a:t>
            </a:r>
            <a:r>
              <a:rPr lang="en-US" altLang="zh-CN" b="1" i="0">
                <a:solidFill>
                  <a:srgbClr val="21354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API</a:t>
            </a:r>
            <a:endParaRPr lang="zh-CN" altLang="en-US">
              <a:latin typeface="Fira Code" panose="020B0809050000020004" pitchFamily="49" charset="0"/>
            </a:endParaRPr>
          </a:p>
        </p:txBody>
      </p:sp>
      <p:sp>
        <p:nvSpPr>
          <p:cNvPr id="17" name="文本占位符 3">
            <a:extLst>
              <a:ext uri="{FF2B5EF4-FFF2-40B4-BE49-F238E27FC236}">
                <a16:creationId xmlns:a16="http://schemas.microsoft.com/office/drawing/2014/main" id="{AD341703-4931-33AE-F30E-9A004FAD3361}"/>
              </a:ext>
            </a:extLst>
          </p:cNvPr>
          <p:cNvSpPr txBox="1">
            <a:spLocks/>
          </p:cNvSpPr>
          <p:nvPr/>
        </p:nvSpPr>
        <p:spPr>
          <a:xfrm>
            <a:off x="883029" y="5938796"/>
            <a:ext cx="10957446" cy="44999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</a:rPr>
              <a:t>选项式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API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</a:rPr>
              <a:t>，可以用包含多个选项的对象来描述组件的逻辑，如：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data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</a:rPr>
              <a:t>，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methods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，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mounted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</a:rPr>
              <a:t>等。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8490701-B54F-0406-3985-EF6327AFCCC7}"/>
              </a:ext>
            </a:extLst>
          </p:cNvPr>
          <p:cNvSpPr txBox="1"/>
          <p:nvPr/>
        </p:nvSpPr>
        <p:spPr>
          <a:xfrm>
            <a:off x="7584141" y="1624205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EDBABB-DF48-9A71-B47C-2D0B5BBC1BB4}"/>
              </a:ext>
            </a:extLst>
          </p:cNvPr>
          <p:cNvSpPr txBox="1"/>
          <p:nvPr/>
        </p:nvSpPr>
        <p:spPr>
          <a:xfrm>
            <a:off x="5365124" y="226672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沐瑶随心手写体" panose="02010600010101010101" pitchFamily="2" charset="-122"/>
                <a:ea typeface="沐瑶随心手写体" panose="02010600010101010101" pitchFamily="2" charset="-122"/>
                <a:cs typeface="+mn-cs"/>
              </a:rPr>
              <a:t>推荐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沐瑶随心手写体" panose="02010600010101010101" pitchFamily="2" charset="-122"/>
              <a:ea typeface="沐瑶随心手写体" panose="02010600010101010101" pitchFamily="2" charset="-122"/>
              <a:cs typeface="+mn-cs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FF99EFD-DE8A-EEE2-09E9-DD14A8E38CB2}"/>
              </a:ext>
            </a:extLst>
          </p:cNvPr>
          <p:cNvGrpSpPr/>
          <p:nvPr/>
        </p:nvGrpSpPr>
        <p:grpSpPr>
          <a:xfrm>
            <a:off x="6484620" y="790436"/>
            <a:ext cx="5134726" cy="5097177"/>
            <a:chOff x="6095996" y="277295"/>
            <a:chExt cx="5552007" cy="529060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60AFB97-4A1A-6DE3-DB9C-749C0A842AB2}"/>
                </a:ext>
              </a:extLst>
            </p:cNvPr>
            <p:cNvGrpSpPr/>
            <p:nvPr/>
          </p:nvGrpSpPr>
          <p:grpSpPr>
            <a:xfrm>
              <a:off x="6095996" y="277295"/>
              <a:ext cx="5552007" cy="5290604"/>
              <a:chOff x="1756885" y="2218115"/>
              <a:chExt cx="10664538" cy="2704305"/>
            </a:xfrm>
          </p:grpSpPr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AF6ADD26-CDA0-6B19-9C31-DBC44A6D3519}"/>
                  </a:ext>
                </a:extLst>
              </p:cNvPr>
              <p:cNvSpPr/>
              <p:nvPr/>
            </p:nvSpPr>
            <p:spPr>
              <a:xfrm>
                <a:off x="1756885" y="2218115"/>
                <a:ext cx="10664536" cy="2704305"/>
              </a:xfrm>
              <a:prstGeom prst="roundRect">
                <a:avLst>
                  <a:gd name="adj" fmla="val 1958"/>
                </a:avLst>
              </a:prstGeom>
              <a:solidFill>
                <a:srgbClr val="FFFFE4"/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zh-CN" sz="1400">
                  <a:solidFill>
                    <a:srgbClr val="000000"/>
                  </a:solidFill>
                  <a:effectLst/>
                  <a:latin typeface="JetBrains Mono"/>
                </a:endParaRPr>
              </a:p>
            </p:txBody>
          </p:sp>
          <p:sp>
            <p:nvSpPr>
              <p:cNvPr id="31" name="矩形: 对角圆角 30">
                <a:extLst>
                  <a:ext uri="{FF2B5EF4-FFF2-40B4-BE49-F238E27FC236}">
                    <a16:creationId xmlns:a16="http://schemas.microsoft.com/office/drawing/2014/main" id="{A37888F6-8661-013C-1995-356933943D0B}"/>
                  </a:ext>
                </a:extLst>
              </p:cNvPr>
              <p:cNvSpPr/>
              <p:nvPr/>
            </p:nvSpPr>
            <p:spPr>
              <a:xfrm>
                <a:off x="8977730" y="4789639"/>
                <a:ext cx="3443693" cy="129968"/>
              </a:xfrm>
              <a:prstGeom prst="round2Diag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选项式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API</a:t>
                </a:r>
                <a:endPara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C29CC84-A321-F991-3BA5-B13871BABDD0}"/>
                </a:ext>
              </a:extLst>
            </p:cNvPr>
            <p:cNvSpPr txBox="1"/>
            <p:nvPr/>
          </p:nvSpPr>
          <p:spPr>
            <a:xfrm>
              <a:off x="6212528" y="376149"/>
              <a:ext cx="5388634" cy="50059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&lt;script&gt;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   export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default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    data(){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</a:t>
              </a:r>
              <a:r>
                <a: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声明响应式对象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     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return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        count: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98658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0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      }</a:t>
              </a:r>
            </a:p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    },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    methods: {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</a:t>
              </a:r>
              <a:r>
                <a: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声明方法，可以通过组件实例访问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      increment: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function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(){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       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this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.count++ 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      }</a:t>
              </a:r>
            </a:p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    },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    mounted(){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</a:t>
              </a:r>
              <a:r>
                <a: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声明钩子函数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      console.log(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'Vue mounted ...'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);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    }</a:t>
              </a:r>
            </a:p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   }</a:t>
              </a:r>
            </a:p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&lt;/script&gt;</a:t>
              </a:r>
              <a:b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</a:b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&lt;template&gt;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 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&lt;button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E50000"/>
                  </a:solidFill>
                  <a:effectLst/>
                  <a:uLnTx/>
                  <a:uFillTx/>
                  <a:latin typeface="Consolas" panose="020B0609020204030204" pitchFamily="49" charset="0"/>
                  <a:ea typeface="Fira Code" panose="020B0809050000020004" pitchFamily="49" charset="0"/>
                  <a:cs typeface="+mn-cs"/>
                </a:rPr>
                <a:t>@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E5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click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="increment"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&gt;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count:{{ count }}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&lt;/button&gt;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&lt;/template&gt;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797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7D0051C-A826-0148-A323-5E3CCD86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组合式</a:t>
            </a:r>
            <a:r>
              <a:rPr lang="en-US" altLang="zh-CN"/>
              <a:t>API</a:t>
            </a: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8490701-B54F-0406-3985-EF6327AFCCC7}"/>
              </a:ext>
            </a:extLst>
          </p:cNvPr>
          <p:cNvSpPr txBox="1"/>
          <p:nvPr/>
        </p:nvSpPr>
        <p:spPr>
          <a:xfrm>
            <a:off x="7584141" y="1624205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F484EC-2702-605B-3B50-280EABEAD6B4}"/>
              </a:ext>
            </a:extLst>
          </p:cNvPr>
          <p:cNvSpPr txBox="1"/>
          <p:nvPr/>
        </p:nvSpPr>
        <p:spPr>
          <a:xfrm>
            <a:off x="6463551" y="2405581"/>
            <a:ext cx="5385109" cy="710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ref()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：接收一个内部值，返回一个响应式的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ref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对象，此对象只有一个指向内部值的属性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value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BE8361-1E86-A5BB-F80B-07A3B7915743}"/>
              </a:ext>
            </a:extLst>
          </p:cNvPr>
          <p:cNvSpPr txBox="1"/>
          <p:nvPr/>
        </p:nvSpPr>
        <p:spPr>
          <a:xfrm>
            <a:off x="6463552" y="4096969"/>
            <a:ext cx="5385109" cy="710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onMounted()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：在组合式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中的钩子方法，注册一个回调函数，在组件挂载完成后执行。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9BF4D2E-E0B9-89AB-C727-77FD3E31EAB2}"/>
              </a:ext>
            </a:extLst>
          </p:cNvPr>
          <p:cNvSpPr txBox="1"/>
          <p:nvPr/>
        </p:nvSpPr>
        <p:spPr>
          <a:xfrm>
            <a:off x="6463550" y="1691432"/>
            <a:ext cx="5385109" cy="710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setup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：是一个标识，告诉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需要进行一些处理，让我们可以更简洁的使用组合式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C4374C9-5719-E170-5609-F94D869E7909}"/>
              </a:ext>
            </a:extLst>
          </p:cNvPr>
          <p:cNvGrpSpPr/>
          <p:nvPr/>
        </p:nvGrpSpPr>
        <p:grpSpPr>
          <a:xfrm>
            <a:off x="821746" y="1579147"/>
            <a:ext cx="5552008" cy="4276621"/>
            <a:chOff x="6095995" y="2178086"/>
            <a:chExt cx="5552008" cy="393206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328D157-9706-D8F5-99D5-F5D80A73009E}"/>
                </a:ext>
              </a:extLst>
            </p:cNvPr>
            <p:cNvGrpSpPr/>
            <p:nvPr/>
          </p:nvGrpSpPr>
          <p:grpSpPr>
            <a:xfrm>
              <a:off x="6095996" y="2178086"/>
              <a:ext cx="5552007" cy="3932060"/>
              <a:chOff x="1756885" y="3189709"/>
              <a:chExt cx="10664538" cy="2009882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5E1E255A-7898-205C-DC01-E259678F84C7}"/>
                  </a:ext>
                </a:extLst>
              </p:cNvPr>
              <p:cNvSpPr/>
              <p:nvPr/>
            </p:nvSpPr>
            <p:spPr>
              <a:xfrm>
                <a:off x="1756885" y="3189709"/>
                <a:ext cx="10664536" cy="2009882"/>
              </a:xfrm>
              <a:prstGeom prst="roundRect">
                <a:avLst>
                  <a:gd name="adj" fmla="val 1958"/>
                </a:avLst>
              </a:prstGeom>
              <a:solidFill>
                <a:srgbClr val="FFFFE4"/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zh-CN" sz="1400">
                  <a:solidFill>
                    <a:srgbClr val="000000"/>
                  </a:solidFill>
                  <a:effectLst/>
                  <a:latin typeface="JetBrains Mono"/>
                </a:endParaRPr>
              </a:p>
            </p:txBody>
          </p:sp>
          <p:sp>
            <p:nvSpPr>
              <p:cNvPr id="13" name="矩形: 对角圆角 12">
                <a:extLst>
                  <a:ext uri="{FF2B5EF4-FFF2-40B4-BE49-F238E27FC236}">
                    <a16:creationId xmlns:a16="http://schemas.microsoft.com/office/drawing/2014/main" id="{7CF4CED3-2F18-46CD-0C74-C83443DB43B2}"/>
                  </a:ext>
                </a:extLst>
              </p:cNvPr>
              <p:cNvSpPr/>
              <p:nvPr/>
            </p:nvSpPr>
            <p:spPr>
              <a:xfrm>
                <a:off x="8977730" y="5069623"/>
                <a:ext cx="3443693" cy="129968"/>
              </a:xfrm>
              <a:prstGeom prst="round2Diag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组合式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API</a:t>
                </a:r>
                <a:endPara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63013FE-D4FD-D5EA-F737-7467759F0AFF}"/>
                </a:ext>
              </a:extLst>
            </p:cNvPr>
            <p:cNvSpPr txBox="1"/>
            <p:nvPr/>
          </p:nvSpPr>
          <p:spPr>
            <a:xfrm>
              <a:off x="6095995" y="2412329"/>
              <a:ext cx="5552006" cy="33713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&lt;script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E5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setup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&gt;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   import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{ onMounted, ref }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from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'vue’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;</a:t>
              </a:r>
              <a:b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</a:b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  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const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count = ref(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98658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0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); 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</a:t>
              </a:r>
              <a:r>
                <a: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声明响应式变量</a:t>
              </a:r>
              <a:b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</a:b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  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function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increment(){ 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</a:t>
              </a:r>
              <a:r>
                <a: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声明函数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    count.value++;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   }</a:t>
              </a:r>
              <a:b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</a:b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   onMounted(()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=&gt;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{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</a:t>
              </a:r>
              <a:r>
                <a: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声明钩子函数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    console.log(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'Vue Mounted ...’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);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   })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&lt;/script&gt;</a:t>
              </a:r>
              <a:b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</a:b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&lt;template&gt;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 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&lt;button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E50000"/>
                  </a:solidFill>
                  <a:effectLst/>
                  <a:uLnTx/>
                  <a:uFillTx/>
                  <a:latin typeface="Consolas" panose="020B0609020204030204" pitchFamily="49" charset="0"/>
                  <a:ea typeface="Fira Code" panose="020B0809050000020004" pitchFamily="49" charset="0"/>
                  <a:cs typeface="+mn-cs"/>
                </a:rPr>
                <a:t>@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E5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click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="increment"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&gt;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count:{{ count }}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&lt;/button&gt;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rPr>
                <a:t>&lt;/template&gt;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6248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BE3E13-015C-5717-EDB6-1D35D9E16A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5760538" cy="3270325"/>
          </a:xfrm>
        </p:spPr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的组件书写分为几种风格 </a:t>
            </a:r>
            <a:r>
              <a:rPr lang="en-US" altLang="zh-CN"/>
              <a:t>?</a:t>
            </a: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选项式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组合式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endParaRPr lang="zh-CN" altLang="en-US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723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整站使用</a:t>
            </a:r>
            <a:r>
              <a:rPr lang="en-US" altLang="zh-CN"/>
              <a:t>Vue(</a:t>
            </a:r>
            <a:r>
              <a:rPr lang="zh-CN" altLang="en-US"/>
              <a:t>工程化</a:t>
            </a:r>
            <a:r>
              <a:rPr lang="en-US" altLang="zh-CN"/>
              <a:t>)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8F89A0ED-71AB-FB42-45B3-9B9C61ADE30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54567" y="3319625"/>
            <a:ext cx="5466080" cy="2497810"/>
          </a:xfrm>
        </p:spPr>
        <p:txBody>
          <a:bodyPr/>
          <a:lstStyle/>
          <a:p>
            <a:r>
              <a:rPr lang="zh-CN" altLang="en-US"/>
              <a:t>环境准备</a:t>
            </a:r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项目创建和启动</a:t>
            </a:r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项目开发流程</a:t>
            </a:r>
            <a:endParaRPr lang="en-US" altLang="zh-CN"/>
          </a:p>
          <a:p>
            <a:r>
              <a:rPr lang="en-US" altLang="zh-CN"/>
              <a:t>API</a:t>
            </a:r>
            <a:r>
              <a:rPr lang="zh-CN" altLang="en-US"/>
              <a:t>风格</a:t>
            </a:r>
            <a:endParaRPr lang="en-US" altLang="zh-CN"/>
          </a:p>
          <a:p>
            <a:r>
              <a:rPr lang="zh-CN" altLang="en-US">
                <a:solidFill>
                  <a:srgbClr val="FF0000"/>
                </a:solidFill>
              </a:rPr>
              <a:t>案例</a:t>
            </a:r>
          </a:p>
        </p:txBody>
      </p:sp>
    </p:spTree>
    <p:extLst>
      <p:ext uri="{BB962C8B-B14F-4D97-AF65-F5344CB8AC3E}">
        <p14:creationId xmlns:p14="http://schemas.microsoft.com/office/powerpoint/2010/main" val="2005111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4">
            <a:extLst>
              <a:ext uri="{FF2B5EF4-FFF2-40B4-BE49-F238E27FC236}">
                <a16:creationId xmlns:a16="http://schemas.microsoft.com/office/drawing/2014/main" id="{3B25EF6B-B967-31F6-2BF9-655B353018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5450" y="1743281"/>
            <a:ext cx="9214230" cy="517190"/>
          </a:xfrm>
        </p:spPr>
        <p:txBody>
          <a:bodyPr/>
          <a:lstStyle/>
          <a:p>
            <a:r>
              <a:rPr lang="zh-CN" altLang="en-US"/>
              <a:t> 使用表格展示所有文章的数据</a:t>
            </a:r>
            <a:r>
              <a:rPr lang="en-US" altLang="zh-CN"/>
              <a:t>, </a:t>
            </a:r>
            <a:r>
              <a:rPr lang="zh-CN" altLang="en-US"/>
              <a:t>并完成条件搜索功能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CEEDBF-4780-1AD1-F241-96ABE17B9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90" y="2416175"/>
            <a:ext cx="8077200" cy="1952625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9" name="文本占位符 4">
            <a:extLst>
              <a:ext uri="{FF2B5EF4-FFF2-40B4-BE49-F238E27FC236}">
                <a16:creationId xmlns:a16="http://schemas.microsoft.com/office/drawing/2014/main" id="{7F15B625-290A-784F-A4CD-5D3F60B3677B}"/>
              </a:ext>
            </a:extLst>
          </p:cNvPr>
          <p:cNvSpPr txBox="1">
            <a:spLocks/>
          </p:cNvSpPr>
          <p:nvPr/>
        </p:nvSpPr>
        <p:spPr>
          <a:xfrm>
            <a:off x="925450" y="4530424"/>
            <a:ext cx="9214230" cy="169765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钩子函数</a:t>
            </a:r>
            <a:r>
              <a:rPr lang="en-US" altLang="zh-CN">
                <a:latin typeface="Fira Code" panose="020B0809050000020004" pitchFamily="49" charset="0"/>
              </a:rPr>
              <a:t>mounted</a:t>
            </a:r>
            <a:r>
              <a:rPr lang="zh-CN" altLang="en-US">
                <a:latin typeface="Fira Code" panose="020B0809050000020004" pitchFamily="49" charset="0"/>
              </a:rPr>
              <a:t>中</a:t>
            </a:r>
            <a:r>
              <a:rPr lang="en-US" altLang="zh-CN">
                <a:latin typeface="Fira Code" panose="020B0809050000020004" pitchFamily="49" charset="0"/>
              </a:rPr>
              <a:t>, </a:t>
            </a:r>
            <a:r>
              <a:rPr lang="zh-CN" altLang="en-US">
                <a:latin typeface="Fira Code" panose="020B0809050000020004" pitchFamily="49" charset="0"/>
              </a:rPr>
              <a:t>获取所有的文章数据</a:t>
            </a:r>
            <a:endParaRPr lang="en-US" altLang="zh-CN">
              <a:latin typeface="Fira Code" panose="020B08090500000200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使用</a:t>
            </a:r>
            <a:r>
              <a:rPr lang="en-US" altLang="zh-CN">
                <a:latin typeface="Fira Code" panose="020B0809050000020004" pitchFamily="49" charset="0"/>
              </a:rPr>
              <a:t>v-for</a:t>
            </a:r>
            <a:r>
              <a:rPr lang="zh-CN" altLang="en-US">
                <a:latin typeface="Fira Code" panose="020B0809050000020004" pitchFamily="49" charset="0"/>
              </a:rPr>
              <a:t>指令</a:t>
            </a:r>
            <a:r>
              <a:rPr lang="en-US" altLang="zh-CN">
                <a:latin typeface="Fira Code" panose="020B0809050000020004" pitchFamily="49" charset="0"/>
              </a:rPr>
              <a:t>,</a:t>
            </a:r>
            <a:r>
              <a:rPr lang="zh-CN" altLang="en-US">
                <a:latin typeface="Fira Code" panose="020B0809050000020004" pitchFamily="49" charset="0"/>
              </a:rPr>
              <a:t>把数据渲染到表格上展示</a:t>
            </a:r>
            <a:endParaRPr lang="en-US" altLang="zh-CN">
              <a:latin typeface="Fira Code" panose="020B08090500000200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使用</a:t>
            </a:r>
            <a:r>
              <a:rPr lang="en-US" altLang="zh-CN">
                <a:latin typeface="Fira Code" panose="020B0809050000020004" pitchFamily="49" charset="0"/>
              </a:rPr>
              <a:t>v-model</a:t>
            </a:r>
            <a:r>
              <a:rPr lang="zh-CN" altLang="en-US">
                <a:latin typeface="Fira Code" panose="020B0809050000020004" pitchFamily="49" charset="0"/>
              </a:rPr>
              <a:t>指令完成表单数据的双向绑定</a:t>
            </a:r>
            <a:endParaRPr lang="en-US" altLang="zh-CN">
              <a:latin typeface="Fira Code" panose="020B08090500000200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使用</a:t>
            </a:r>
            <a:r>
              <a:rPr lang="en-US" altLang="zh-CN">
                <a:latin typeface="Fira Code" panose="020B0809050000020004" pitchFamily="49" charset="0"/>
              </a:rPr>
              <a:t>v-on</a:t>
            </a:r>
            <a:r>
              <a:rPr lang="zh-CN" altLang="en-US">
                <a:latin typeface="Fira Code" panose="020B0809050000020004" pitchFamily="49" charset="0"/>
              </a:rPr>
              <a:t>指令为搜索按钮绑定单击事件</a:t>
            </a:r>
          </a:p>
        </p:txBody>
      </p:sp>
    </p:spTree>
    <p:extLst>
      <p:ext uri="{BB962C8B-B14F-4D97-AF65-F5344CB8AC3E}">
        <p14:creationId xmlns:p14="http://schemas.microsoft.com/office/powerpoint/2010/main" val="20616902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A402AE-EF3B-2775-D763-0F36F82F8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982" y="2379951"/>
            <a:ext cx="8229600" cy="1876425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ED631A-4759-2D78-372B-4E2927E3D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983" y="4467659"/>
            <a:ext cx="8229600" cy="1842448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EEC354-9166-0871-CC2B-56F06B7D4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418" y="2379951"/>
            <a:ext cx="1371600" cy="371475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EB965B-0B9F-37EC-F4E3-D338FC21E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7418" y="3086099"/>
            <a:ext cx="1382713" cy="371475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431304D-0880-7651-1969-B371E8293F22}"/>
              </a:ext>
            </a:extLst>
          </p:cNvPr>
          <p:cNvSpPr txBox="1"/>
          <p:nvPr/>
        </p:nvSpPr>
        <p:spPr>
          <a:xfrm rot="1348852">
            <a:off x="8118764" y="41621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难以复用</a:t>
            </a:r>
            <a:endParaRPr lang="zh-CN" altLang="en-US" sz="28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499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80129B-43F7-B3D9-E575-B7BA8D25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JavaScript-</a:t>
            </a:r>
            <a:r>
              <a:rPr lang="zh-CN" altLang="en-US"/>
              <a:t>导入导出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3BD10E9-30A5-2EE8-7B40-6B269A1EDADE}"/>
              </a:ext>
            </a:extLst>
          </p:cNvPr>
          <p:cNvGrpSpPr/>
          <p:nvPr/>
        </p:nvGrpSpPr>
        <p:grpSpPr>
          <a:xfrm>
            <a:off x="930131" y="2288771"/>
            <a:ext cx="3965143" cy="2397529"/>
            <a:chOff x="874712" y="3129280"/>
            <a:chExt cx="3965143" cy="1764015"/>
          </a:xfrm>
        </p:grpSpPr>
        <p:sp>
          <p:nvSpPr>
            <p:cNvPr id="2" name="!!矩形: 对角圆角 10">
              <a:extLst>
                <a:ext uri="{FF2B5EF4-FFF2-40B4-BE49-F238E27FC236}">
                  <a16:creationId xmlns:a16="http://schemas.microsoft.com/office/drawing/2014/main" id="{FE414273-55BA-DB47-E6D9-ED0515B9DB52}"/>
                </a:ext>
              </a:extLst>
            </p:cNvPr>
            <p:cNvSpPr/>
            <p:nvPr/>
          </p:nvSpPr>
          <p:spPr>
            <a:xfrm>
              <a:off x="874712" y="3129280"/>
              <a:ext cx="3965143" cy="1764015"/>
            </a:xfrm>
            <a:prstGeom prst="round2DiagRect">
              <a:avLst>
                <a:gd name="adj1" fmla="val 6747"/>
                <a:gd name="adj2" fmla="val 0"/>
              </a:avLst>
            </a:prstGeom>
            <a:solidFill>
              <a:srgbClr val="FFF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nsolas" panose="020B0609020204030204" pitchFamily="49" charset="0"/>
                  <a:ea typeface="阿里巴巴普惠体" panose="00020600040101010101"/>
                  <a:cs typeface="+mn-cs"/>
                </a:rPr>
                <a:t>//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nsolas" panose="020B0609020204030204" pitchFamily="49" charset="0"/>
                  <a:ea typeface="阿里巴巴普惠体" panose="00020600040101010101"/>
                  <a:cs typeface="+mn-cs"/>
                </a:rPr>
                <a:t>简单的展示信息</a:t>
              </a: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function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 simpleMessage(msg){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    console.log(msg)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}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</a:b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nsolas" panose="020B0609020204030204" pitchFamily="49" charset="0"/>
                  <a:ea typeface="阿里巴巴普惠体" panose="00020600040101010101"/>
                  <a:cs typeface="+mn-cs"/>
                </a:rPr>
                <a:t>//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nsolas" panose="020B0609020204030204" pitchFamily="49" charset="0"/>
                  <a:ea typeface="阿里巴巴普惠体" panose="00020600040101010101"/>
                  <a:cs typeface="+mn-cs"/>
                </a:rPr>
                <a:t>复杂的展示信息</a:t>
              </a: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function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 complexMessage(msg){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    console.log(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new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 Date()+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": "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+msg)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}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>
                  <a:solidFill>
                    <a:srgbClr val="0000FF"/>
                  </a:solidFill>
                  <a:latin typeface="Consolas" panose="020B0609020204030204" pitchFamily="49" charset="0"/>
                  <a:ea typeface="黑体"/>
                </a:rPr>
                <a:t>e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xport default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 {simpleMessage,complexMessage}</a:t>
              </a:r>
            </a:p>
          </p:txBody>
        </p:sp>
        <p:sp>
          <p:nvSpPr>
            <p:cNvPr id="3" name="矩形: 对角圆角 2">
              <a:extLst>
                <a:ext uri="{FF2B5EF4-FFF2-40B4-BE49-F238E27FC236}">
                  <a16:creationId xmlns:a16="http://schemas.microsoft.com/office/drawing/2014/main" id="{FADBB3A8-9041-D627-E6E8-04E4EA08E453}"/>
                </a:ext>
              </a:extLst>
            </p:cNvPr>
            <p:cNvSpPr/>
            <p:nvPr/>
          </p:nvSpPr>
          <p:spPr>
            <a:xfrm>
              <a:off x="3648364" y="3129281"/>
              <a:ext cx="1191491" cy="220523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rPr>
                <a:t>showMessage.js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AF4C4DB-E0D6-76FD-8796-F62E3C652323}"/>
              </a:ext>
            </a:extLst>
          </p:cNvPr>
          <p:cNvGrpSpPr/>
          <p:nvPr/>
        </p:nvGrpSpPr>
        <p:grpSpPr>
          <a:xfrm>
            <a:off x="6319550" y="2288770"/>
            <a:ext cx="5291425" cy="3254780"/>
            <a:chOff x="6319550" y="2288770"/>
            <a:chExt cx="5291425" cy="3254780"/>
          </a:xfrm>
        </p:grpSpPr>
        <p:sp>
          <p:nvSpPr>
            <p:cNvPr id="7" name="!!矩形: 对角圆角 10">
              <a:extLst>
                <a:ext uri="{FF2B5EF4-FFF2-40B4-BE49-F238E27FC236}">
                  <a16:creationId xmlns:a16="http://schemas.microsoft.com/office/drawing/2014/main" id="{EA2EF6A9-6F2A-2357-8D2A-32C5C36A88F1}"/>
                </a:ext>
              </a:extLst>
            </p:cNvPr>
            <p:cNvSpPr/>
            <p:nvPr/>
          </p:nvSpPr>
          <p:spPr>
            <a:xfrm>
              <a:off x="6319550" y="2288770"/>
              <a:ext cx="5291425" cy="3254780"/>
            </a:xfrm>
            <a:prstGeom prst="round2DiagRect">
              <a:avLst>
                <a:gd name="adj1" fmla="val 6747"/>
                <a:gd name="adj2" fmla="val 0"/>
              </a:avLst>
            </a:prstGeom>
            <a:solidFill>
              <a:srgbClr val="FFC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&lt;body&gt;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    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&lt;div&gt;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        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&lt;button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 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E5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id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=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"btn"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 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&gt;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阿里巴巴普惠体" panose="00020600040101010101"/>
                  <a:cs typeface="+mn-cs"/>
                </a:rPr>
                <a:t>点我展示信息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&lt;/button&gt;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    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&lt;/div&gt;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    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&lt;script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 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E5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type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=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"module"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&gt;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endParaRPr>
            </a:p>
            <a:p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        import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messageMethods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'./showMessage.js’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altLang="zh-CN" sz="1200">
                <a:solidFill>
                  <a:srgbClr val="0000FF"/>
                </a:solidFill>
                <a:latin typeface="Consolas" panose="020B0609020204030204" pitchFamily="49" charset="0"/>
              </a:endParaRPr>
            </a:p>
            <a:p>
              <a:endParaRPr lang="en-US" altLang="zh-CN" sz="1200">
                <a:solidFill>
                  <a:srgbClr val="0000FF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messageMethods.simpleMessage(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'aaa'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messageMethods.complexMessage(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'bbb'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    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&lt;/script&gt;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</a:b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Consolas" panose="020B0609020204030204" pitchFamily="49" charset="0"/>
                  <a:ea typeface="黑体"/>
                  <a:cs typeface="+mn-cs"/>
                </a:rPr>
                <a:t>&lt;/body&gt;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  <a:cs typeface="+mn-cs"/>
              </a:endParaRPr>
            </a:p>
          </p:txBody>
        </p:sp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EC2874E0-9449-9A9C-89A4-A470B5E1A177}"/>
                </a:ext>
              </a:extLst>
            </p:cNvPr>
            <p:cNvSpPr/>
            <p:nvPr/>
          </p:nvSpPr>
          <p:spPr>
            <a:xfrm>
              <a:off x="10419484" y="2288771"/>
              <a:ext cx="1191491" cy="299720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黑体"/>
                  <a:cs typeface="+mn-cs"/>
                </a:rPr>
                <a:t>message.html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</p:grp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7C866E66-66B9-F807-8742-C0589EBC3F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52485"/>
            <a:ext cx="773208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JS</a:t>
            </a:r>
            <a:r>
              <a:rPr lang="zh-CN" altLang="en-US">
                <a:latin typeface="Fira Code" panose="020B0809050000020004" pitchFamily="49" charset="0"/>
              </a:rPr>
              <a:t>提供的导入导出机制</a:t>
            </a:r>
            <a:r>
              <a:rPr lang="en-US" altLang="zh-CN">
                <a:latin typeface="Fira Code" panose="020B0809050000020004" pitchFamily="49" charset="0"/>
              </a:rPr>
              <a:t>,</a:t>
            </a:r>
            <a:r>
              <a:rPr lang="zh-CN" altLang="en-US">
                <a:latin typeface="Fira Code" panose="020B0809050000020004" pitchFamily="49" charset="0"/>
              </a:rPr>
              <a:t>可以实现按需导入。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0939F8-4B1D-5BED-1778-5BEDC5D1CE31}"/>
              </a:ext>
            </a:extLst>
          </p:cNvPr>
          <p:cNvSpPr/>
          <p:nvPr/>
        </p:nvSpPr>
        <p:spPr>
          <a:xfrm>
            <a:off x="7343775" y="3514725"/>
            <a:ext cx="1171575" cy="22860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4D1E2C0-E0B9-7A14-BE7D-603293638235}"/>
              </a:ext>
            </a:extLst>
          </p:cNvPr>
          <p:cNvCxnSpPr/>
          <p:nvPr/>
        </p:nvCxnSpPr>
        <p:spPr>
          <a:xfrm>
            <a:off x="7115175" y="3981450"/>
            <a:ext cx="397192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FFDE8C5-83BA-310A-71C5-A96A6811A5F3}"/>
              </a:ext>
            </a:extLst>
          </p:cNvPr>
          <p:cNvCxnSpPr>
            <a:cxnSpLocks/>
          </p:cNvCxnSpPr>
          <p:nvPr/>
        </p:nvCxnSpPr>
        <p:spPr>
          <a:xfrm>
            <a:off x="942847" y="4525818"/>
            <a:ext cx="381012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41977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3BA4DC4-0521-FEF7-09E4-99CC45D06F76}"/>
              </a:ext>
            </a:extLst>
          </p:cNvPr>
          <p:cNvSpPr/>
          <p:nvPr/>
        </p:nvSpPr>
        <p:spPr>
          <a:xfrm>
            <a:off x="1034473" y="2260471"/>
            <a:ext cx="3343563" cy="2505493"/>
          </a:xfrm>
          <a:prstGeom prst="rect">
            <a:avLst/>
          </a:prstGeom>
          <a:solidFill>
            <a:srgbClr val="FFFFE4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endParaRPr lang="zh-CN" altLang="en-US" sz="1400">
              <a:solidFill>
                <a:srgbClr val="000000"/>
              </a:solidFill>
              <a:latin typeface="JetBrains Mono"/>
            </a:endParaRP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3B25EF6B-B967-31F6-2BF9-655B353018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5450" y="1743281"/>
            <a:ext cx="9214230" cy="517190"/>
          </a:xfrm>
        </p:spPr>
        <p:txBody>
          <a:bodyPr/>
          <a:lstStyle/>
          <a:p>
            <a:r>
              <a:rPr lang="zh-CN" altLang="en-US"/>
              <a:t> 接口调用的</a:t>
            </a:r>
            <a:r>
              <a:rPr lang="en-US" altLang="zh-CN"/>
              <a:t>js</a:t>
            </a:r>
            <a:r>
              <a:rPr lang="zh-CN" altLang="en-US"/>
              <a:t>代码一般会封装到</a:t>
            </a:r>
            <a:r>
              <a:rPr lang="en-US" altLang="zh-CN"/>
              <a:t>.js</a:t>
            </a:r>
            <a:r>
              <a:rPr lang="zh-CN" altLang="en-US"/>
              <a:t>文件中</a:t>
            </a:r>
            <a:r>
              <a:rPr lang="en-US" altLang="zh-CN"/>
              <a:t>, </a:t>
            </a:r>
            <a:r>
              <a:rPr lang="zh-CN" altLang="en-US"/>
              <a:t>并且以函数的形式暴露给外部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A402AE-EF3B-2775-D763-0F36F82F8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982" y="2379952"/>
            <a:ext cx="3097015" cy="706148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ED631A-4759-2D78-372B-4E2927E3D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983" y="3392488"/>
            <a:ext cx="3097014" cy="693361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EEC354-9166-0871-CC2B-56F06B7D4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418" y="2379951"/>
            <a:ext cx="1371600" cy="371475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EB965B-0B9F-37EC-F4E3-D338FC21E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7418" y="3086099"/>
            <a:ext cx="1382713" cy="371475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14" name="矩形: 对角圆角 13">
            <a:extLst>
              <a:ext uri="{FF2B5EF4-FFF2-40B4-BE49-F238E27FC236}">
                <a16:creationId xmlns:a16="http://schemas.microsoft.com/office/drawing/2014/main" id="{ED1BC872-B332-637F-6F5C-7C82B00009C5}"/>
              </a:ext>
            </a:extLst>
          </p:cNvPr>
          <p:cNvSpPr/>
          <p:nvPr/>
        </p:nvSpPr>
        <p:spPr>
          <a:xfrm>
            <a:off x="2716302" y="4520995"/>
            <a:ext cx="1658058" cy="244969"/>
          </a:xfrm>
          <a:prstGeom prst="round2DiagRect">
            <a:avLst/>
          </a:prstGeom>
          <a:solidFill>
            <a:srgbClr val="FFC000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xxx.js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085AA3B-7C8B-EC78-0FDE-A284D9AA743D}"/>
              </a:ext>
            </a:extLst>
          </p:cNvPr>
          <p:cNvCxnSpPr/>
          <p:nvPr/>
        </p:nvCxnSpPr>
        <p:spPr>
          <a:xfrm>
            <a:off x="4374360" y="2560926"/>
            <a:ext cx="53330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2651B0E-C324-43E4-C645-F807994239E8}"/>
              </a:ext>
            </a:extLst>
          </p:cNvPr>
          <p:cNvCxnSpPr/>
          <p:nvPr/>
        </p:nvCxnSpPr>
        <p:spPr>
          <a:xfrm>
            <a:off x="4374360" y="3246726"/>
            <a:ext cx="53330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03903ED-B248-6A1D-AC29-AAA5DE262420}"/>
              </a:ext>
            </a:extLst>
          </p:cNvPr>
          <p:cNvGrpSpPr/>
          <p:nvPr/>
        </p:nvGrpSpPr>
        <p:grpSpPr>
          <a:xfrm>
            <a:off x="1153080" y="5963780"/>
            <a:ext cx="10307399" cy="448408"/>
            <a:chOff x="710879" y="5978768"/>
            <a:chExt cx="10002919" cy="448408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AEC9996E-FF95-AD1A-27E2-E0AE130D6C2D}"/>
                </a:ext>
              </a:extLst>
            </p:cNvPr>
            <p:cNvSpPr/>
            <p:nvPr/>
          </p:nvSpPr>
          <p:spPr>
            <a:xfrm>
              <a:off x="710880" y="5978769"/>
              <a:ext cx="10002918" cy="448407"/>
            </a:xfrm>
            <a:prstGeom prst="round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使用 </a:t>
              </a: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async…await 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同步接收网络请求的结果</a:t>
              </a:r>
              <a:endPara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20" name="矩形: 圆顶角 19">
              <a:extLst>
                <a:ext uri="{FF2B5EF4-FFF2-40B4-BE49-F238E27FC236}">
                  <a16:creationId xmlns:a16="http://schemas.microsoft.com/office/drawing/2014/main" id="{E4F2A7EA-347D-637C-24D3-9F524CFCF560}"/>
                </a:ext>
              </a:extLst>
            </p:cNvPr>
            <p:cNvSpPr/>
            <p:nvPr/>
          </p:nvSpPr>
          <p:spPr>
            <a:xfrm rot="16200000">
              <a:off x="1000720" y="5688927"/>
              <a:ext cx="448407" cy="1028089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21" name="Shape 2468">
              <a:extLst>
                <a:ext uri="{FF2B5EF4-FFF2-40B4-BE49-F238E27FC236}">
                  <a16:creationId xmlns:a16="http://schemas.microsoft.com/office/drawing/2014/main" id="{6BE7C179-25A7-41BC-8CE7-1B274D647C0F}"/>
                </a:ext>
              </a:extLst>
            </p:cNvPr>
            <p:cNvSpPr/>
            <p:nvPr/>
          </p:nvSpPr>
          <p:spPr>
            <a:xfrm>
              <a:off x="810436" y="6084881"/>
              <a:ext cx="279459" cy="22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1" i="0" u="none" strike="noStrike" kern="1200" cap="none" spc="0" normalizeH="0" baseline="0" noProof="1">
                <a:ln>
                  <a:noFill/>
                </a:ln>
                <a:solidFill>
                  <a:srgbClr val="F4B246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黑体"/>
                <a:cs typeface="Arial" panose="020B0604020202020204"/>
                <a:sym typeface="Gill San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94AA5F4-0E6C-6C8A-DB78-173B3EDFBD4B}"/>
                </a:ext>
              </a:extLst>
            </p:cNvPr>
            <p:cNvSpPr txBox="1"/>
            <p:nvPr/>
          </p:nvSpPr>
          <p:spPr>
            <a:xfrm>
              <a:off x="1099258" y="6038494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注意：</a:t>
              </a: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39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05D82EC1-3D61-EE60-D1A7-AF37F5B79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11" y="1842942"/>
            <a:ext cx="6553200" cy="4286250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FDC3F46-B4A2-B12D-FC4E-C7485CA49615}"/>
              </a:ext>
            </a:extLst>
          </p:cNvPr>
          <p:cNvSpPr/>
          <p:nvPr/>
        </p:nvSpPr>
        <p:spPr>
          <a:xfrm>
            <a:off x="3394074" y="2105025"/>
            <a:ext cx="1962150" cy="161925"/>
          </a:xfrm>
          <a:prstGeom prst="round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35BB294-662C-1B8F-2A0E-095E54DEED60}"/>
              </a:ext>
            </a:extLst>
          </p:cNvPr>
          <p:cNvSpPr/>
          <p:nvPr/>
        </p:nvSpPr>
        <p:spPr>
          <a:xfrm>
            <a:off x="3394074" y="4146335"/>
            <a:ext cx="1962150" cy="161925"/>
          </a:xfrm>
          <a:prstGeom prst="round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5DABF8-8326-858D-CBF1-CDCB00946289}"/>
              </a:ext>
            </a:extLst>
          </p:cNvPr>
          <p:cNvSpPr/>
          <p:nvPr/>
        </p:nvSpPr>
        <p:spPr>
          <a:xfrm>
            <a:off x="7453744" y="1872241"/>
            <a:ext cx="4064000" cy="394710"/>
          </a:xfrm>
          <a:prstGeom prst="rect">
            <a:avLst/>
          </a:prstGeom>
          <a:solidFill>
            <a:srgbClr val="FFFFE4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zh-CN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baseURL = 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'http://localhost:8080'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FA416E4-6F21-5124-1BAE-EC2F733514F4}"/>
              </a:ext>
            </a:extLst>
          </p:cNvPr>
          <p:cNvSpPr/>
          <p:nvPr/>
        </p:nvSpPr>
        <p:spPr>
          <a:xfrm>
            <a:off x="7453744" y="2514168"/>
            <a:ext cx="4064000" cy="394710"/>
          </a:xfrm>
          <a:prstGeom prst="rect">
            <a:avLst/>
          </a:prstGeom>
          <a:solidFill>
            <a:srgbClr val="FFFFE4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zh-CN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instance = axios.create({baseURL})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CD12F27-4C0D-0167-7723-E7058C0F0A82}"/>
              </a:ext>
            </a:extLst>
          </p:cNvPr>
          <p:cNvCxnSpPr/>
          <p:nvPr/>
        </p:nvCxnSpPr>
        <p:spPr>
          <a:xfrm>
            <a:off x="8562107" y="2185987"/>
            <a:ext cx="2290618" cy="446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4F100E07-7B62-0C79-33E1-C09BD3E40862}"/>
              </a:ext>
            </a:extLst>
          </p:cNvPr>
          <p:cNvSpPr txBox="1"/>
          <p:nvPr/>
        </p:nvSpPr>
        <p:spPr>
          <a:xfrm>
            <a:off x="7453744" y="3028354"/>
            <a:ext cx="2943113" cy="422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C00000"/>
                </a:solidFill>
                <a:ea typeface="阿里巴巴普惠体" panose="00020600040101010101" pitchFamily="18" charset="-122"/>
              </a:rPr>
              <a:t>Instance</a:t>
            </a:r>
            <a:r>
              <a:rPr lang="zh-CN" altLang="en-US" sz="1600">
                <a:solidFill>
                  <a:srgbClr val="C00000"/>
                </a:solidFill>
                <a:ea typeface="阿里巴巴普惠体" panose="00020600040101010101" pitchFamily="18" charset="-122"/>
              </a:rPr>
              <a:t>和</a:t>
            </a:r>
            <a:r>
              <a:rPr lang="en-US" altLang="zh-CN" sz="1600">
                <a:solidFill>
                  <a:srgbClr val="C00000"/>
                </a:solidFill>
                <a:ea typeface="阿里巴巴普惠体" panose="00020600040101010101" pitchFamily="18" charset="-122"/>
              </a:rPr>
              <a:t>axios</a:t>
            </a:r>
            <a:r>
              <a:rPr lang="zh-CN" altLang="en-US" sz="1600">
                <a:solidFill>
                  <a:srgbClr val="C00000"/>
                </a:solidFill>
                <a:ea typeface="阿里巴巴普惠体" panose="00020600040101010101" pitchFamily="18" charset="-122"/>
              </a:rPr>
              <a:t>具有同样的功能</a:t>
            </a:r>
            <a:endParaRPr lang="zh-CN" altLang="en-US" sz="1600" dirty="0">
              <a:solidFill>
                <a:srgbClr val="C00000"/>
              </a:solidFill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616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5" grpId="0" animBg="1"/>
      <p:bldP spid="26" grpId="0" animBg="1"/>
      <p:bldP spid="4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F344490-5EC1-B9A7-3F26-90C1C29A7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1877002"/>
            <a:ext cx="6962775" cy="4324350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8D3FF2E1-C06F-F172-7870-895BF403DA25}"/>
              </a:ext>
            </a:extLst>
          </p:cNvPr>
          <p:cNvSpPr/>
          <p:nvPr/>
        </p:nvSpPr>
        <p:spPr>
          <a:xfrm>
            <a:off x="1897783" y="2310534"/>
            <a:ext cx="2240108" cy="1236230"/>
          </a:xfrm>
          <a:prstGeom prst="roundRect">
            <a:avLst>
              <a:gd name="adj" fmla="val 6207"/>
            </a:avLst>
          </a:prstGeom>
          <a:noFill/>
          <a:ln>
            <a:solidFill>
              <a:srgbClr val="FF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E9354A8-F7DC-D8C2-2AF2-DC27068B89E3}"/>
              </a:ext>
            </a:extLst>
          </p:cNvPr>
          <p:cNvSpPr/>
          <p:nvPr/>
        </p:nvSpPr>
        <p:spPr>
          <a:xfrm>
            <a:off x="1897783" y="4587297"/>
            <a:ext cx="2240108" cy="1370157"/>
          </a:xfrm>
          <a:prstGeom prst="roundRect">
            <a:avLst>
              <a:gd name="adj" fmla="val 6207"/>
            </a:avLst>
          </a:prstGeom>
          <a:noFill/>
          <a:ln>
            <a:solidFill>
              <a:srgbClr val="FF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B1B094-5A54-16DF-17CB-D7DD05C49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592" y="1877002"/>
            <a:ext cx="1304925" cy="361950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E660DCF-08F6-38D5-E10E-03DB59FAC65D}"/>
              </a:ext>
            </a:extLst>
          </p:cNvPr>
          <p:cNvSpPr txBox="1"/>
          <p:nvPr/>
        </p:nvSpPr>
        <p:spPr>
          <a:xfrm>
            <a:off x="8454592" y="260115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拦截器</a:t>
            </a:r>
            <a:endParaRPr lang="zh-CN" altLang="en-US" sz="28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371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0BC5CEF-7753-FD24-10A4-F72D7913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拦截器</a:t>
            </a:r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74BDEC5A-7861-17E1-ACB0-6730A2F51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5450" y="1743281"/>
            <a:ext cx="9214230" cy="517190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0" i="0">
                <a:solidFill>
                  <a:srgbClr val="373747"/>
                </a:solidFill>
                <a:effectLst/>
                <a:latin typeface="DM Sans" pitchFamily="2" charset="0"/>
              </a:rPr>
              <a:t>在请求或响应被 </a:t>
            </a:r>
            <a:r>
              <a:rPr lang="en-US" altLang="zh-CN" b="0" i="0">
                <a:solidFill>
                  <a:srgbClr val="373747"/>
                </a:solidFill>
                <a:effectLst/>
                <a:latin typeface="DM Sans" pitchFamily="2" charset="0"/>
              </a:rPr>
              <a:t>then </a:t>
            </a:r>
            <a:r>
              <a:rPr lang="zh-CN" altLang="en-US" b="0" i="0">
                <a:solidFill>
                  <a:srgbClr val="373747"/>
                </a:solidFill>
                <a:effectLst/>
                <a:latin typeface="DM Sans" pitchFamily="2" charset="0"/>
              </a:rPr>
              <a:t>或 </a:t>
            </a:r>
            <a:r>
              <a:rPr lang="en-US" altLang="zh-CN" b="0" i="0">
                <a:solidFill>
                  <a:srgbClr val="373747"/>
                </a:solidFill>
                <a:effectLst/>
                <a:latin typeface="DM Sans" pitchFamily="2" charset="0"/>
              </a:rPr>
              <a:t>catch </a:t>
            </a:r>
            <a:r>
              <a:rPr lang="zh-CN" altLang="en-US" b="0" i="0">
                <a:solidFill>
                  <a:srgbClr val="373747"/>
                </a:solidFill>
                <a:effectLst/>
                <a:latin typeface="DM Sans" pitchFamily="2" charset="0"/>
              </a:rPr>
              <a:t>处理前拦截它们</a:t>
            </a:r>
            <a:endParaRPr lang="zh-CN" altLang="en-US"/>
          </a:p>
        </p:txBody>
      </p:sp>
      <p:grpSp>
        <p:nvGrpSpPr>
          <p:cNvPr id="15" name="组合 1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5792BA6-204E-2DBB-28C7-996681A24BF5}"/>
              </a:ext>
            </a:extLst>
          </p:cNvPr>
          <p:cNvGrpSpPr>
            <a:grpSpLocks noChangeAspect="1"/>
          </p:cNvGrpSpPr>
          <p:nvPr/>
        </p:nvGrpSpPr>
        <p:grpSpPr>
          <a:xfrm>
            <a:off x="8570718" y="3141832"/>
            <a:ext cx="2640075" cy="1973839"/>
            <a:chOff x="2739009" y="1123949"/>
            <a:chExt cx="6713982" cy="5019675"/>
          </a:xfrm>
        </p:grpSpPr>
        <p:sp>
          <p:nvSpPr>
            <p:cNvPr id="16" name="ï$ḻïḍé">
              <a:extLst>
                <a:ext uri="{FF2B5EF4-FFF2-40B4-BE49-F238E27FC236}">
                  <a16:creationId xmlns:a16="http://schemas.microsoft.com/office/drawing/2014/main" id="{495C3F2C-A690-6822-AF11-C05F2D076C7D}"/>
                </a:ext>
              </a:extLst>
            </p:cNvPr>
            <p:cNvSpPr/>
            <p:nvPr/>
          </p:nvSpPr>
          <p:spPr bwMode="auto">
            <a:xfrm>
              <a:off x="3556205" y="1123949"/>
              <a:ext cx="5024668" cy="5019675"/>
            </a:xfrm>
            <a:custGeom>
              <a:avLst/>
              <a:gdLst>
                <a:gd name="T0" fmla="*/ 727 w 1453"/>
                <a:gd name="T1" fmla="*/ 0 h 1453"/>
                <a:gd name="T2" fmla="*/ 0 w 1453"/>
                <a:gd name="T3" fmla="*/ 727 h 1453"/>
                <a:gd name="T4" fmla="*/ 727 w 1453"/>
                <a:gd name="T5" fmla="*/ 1453 h 1453"/>
                <a:gd name="T6" fmla="*/ 1453 w 1453"/>
                <a:gd name="T7" fmla="*/ 727 h 1453"/>
                <a:gd name="T8" fmla="*/ 727 w 1453"/>
                <a:gd name="T9" fmla="*/ 0 h 1453"/>
                <a:gd name="T10" fmla="*/ 727 w 1453"/>
                <a:gd name="T11" fmla="*/ 1225 h 1453"/>
                <a:gd name="T12" fmla="*/ 228 w 1453"/>
                <a:gd name="T13" fmla="*/ 727 h 1453"/>
                <a:gd name="T14" fmla="*/ 727 w 1453"/>
                <a:gd name="T15" fmla="*/ 228 h 1453"/>
                <a:gd name="T16" fmla="*/ 1225 w 1453"/>
                <a:gd name="T17" fmla="*/ 727 h 1453"/>
                <a:gd name="T18" fmla="*/ 727 w 1453"/>
                <a:gd name="T19" fmla="*/ 1225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3" h="1453">
                  <a:moveTo>
                    <a:pt x="727" y="0"/>
                  </a:moveTo>
                  <a:cubicBezTo>
                    <a:pt x="325" y="0"/>
                    <a:pt x="0" y="325"/>
                    <a:pt x="0" y="727"/>
                  </a:cubicBezTo>
                  <a:cubicBezTo>
                    <a:pt x="0" y="1128"/>
                    <a:pt x="325" y="1453"/>
                    <a:pt x="727" y="1453"/>
                  </a:cubicBezTo>
                  <a:cubicBezTo>
                    <a:pt x="1128" y="1453"/>
                    <a:pt x="1453" y="1128"/>
                    <a:pt x="1453" y="727"/>
                  </a:cubicBezTo>
                  <a:cubicBezTo>
                    <a:pt x="1453" y="325"/>
                    <a:pt x="1128" y="0"/>
                    <a:pt x="727" y="0"/>
                  </a:cubicBezTo>
                  <a:close/>
                  <a:moveTo>
                    <a:pt x="727" y="1225"/>
                  </a:moveTo>
                  <a:cubicBezTo>
                    <a:pt x="451" y="1225"/>
                    <a:pt x="228" y="1002"/>
                    <a:pt x="228" y="727"/>
                  </a:cubicBezTo>
                  <a:cubicBezTo>
                    <a:pt x="228" y="451"/>
                    <a:pt x="451" y="228"/>
                    <a:pt x="727" y="228"/>
                  </a:cubicBezTo>
                  <a:cubicBezTo>
                    <a:pt x="1002" y="228"/>
                    <a:pt x="1225" y="451"/>
                    <a:pt x="1225" y="727"/>
                  </a:cubicBezTo>
                  <a:cubicBezTo>
                    <a:pt x="1225" y="1002"/>
                    <a:pt x="1002" y="1225"/>
                    <a:pt x="727" y="1225"/>
                  </a:cubicBez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ṡḻíḑè">
              <a:extLst>
                <a:ext uri="{FF2B5EF4-FFF2-40B4-BE49-F238E27FC236}">
                  <a16:creationId xmlns:a16="http://schemas.microsoft.com/office/drawing/2014/main" id="{EDA20690-A894-221B-1EF8-4708F78BC345}"/>
                </a:ext>
              </a:extLst>
            </p:cNvPr>
            <p:cNvSpPr/>
            <p:nvPr/>
          </p:nvSpPr>
          <p:spPr bwMode="auto">
            <a:xfrm>
              <a:off x="2867164" y="3289267"/>
              <a:ext cx="2434942" cy="635781"/>
            </a:xfrm>
            <a:prstGeom prst="rect">
              <a:avLst/>
            </a:prstGeom>
            <a:solidFill>
              <a:srgbClr val="A7A9AC"/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ṣlïďe">
              <a:extLst>
                <a:ext uri="{FF2B5EF4-FFF2-40B4-BE49-F238E27FC236}">
                  <a16:creationId xmlns:a16="http://schemas.microsoft.com/office/drawing/2014/main" id="{C9E87800-1919-CB3B-9005-62B94F04AF70}"/>
                </a:ext>
              </a:extLst>
            </p:cNvPr>
            <p:cNvSpPr/>
            <p:nvPr/>
          </p:nvSpPr>
          <p:spPr bwMode="auto">
            <a:xfrm>
              <a:off x="2867164" y="3925048"/>
              <a:ext cx="2434942" cy="650761"/>
            </a:xfrm>
            <a:prstGeom prst="rect">
              <a:avLst/>
            </a:prstGeom>
            <a:solidFill>
              <a:srgbClr val="D1D3D4"/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ŝ1ïḓé">
              <a:extLst>
                <a:ext uri="{FF2B5EF4-FFF2-40B4-BE49-F238E27FC236}">
                  <a16:creationId xmlns:a16="http://schemas.microsoft.com/office/drawing/2014/main" id="{BB65F90F-ABF1-9121-AB4B-F6462B727BDC}"/>
                </a:ext>
              </a:extLst>
            </p:cNvPr>
            <p:cNvSpPr/>
            <p:nvPr/>
          </p:nvSpPr>
          <p:spPr bwMode="auto">
            <a:xfrm>
              <a:off x="2867164" y="4575808"/>
              <a:ext cx="2434942" cy="607488"/>
            </a:xfrm>
            <a:prstGeom prst="rect">
              <a:avLst/>
            </a:prstGeom>
            <a:solidFill>
              <a:srgbClr val="A7A9AC"/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šḻíḑè">
              <a:extLst>
                <a:ext uri="{FF2B5EF4-FFF2-40B4-BE49-F238E27FC236}">
                  <a16:creationId xmlns:a16="http://schemas.microsoft.com/office/drawing/2014/main" id="{BA68CA7E-CF92-7BF4-2C8E-FC77F14F13FB}"/>
                </a:ext>
              </a:extLst>
            </p:cNvPr>
            <p:cNvSpPr/>
            <p:nvPr/>
          </p:nvSpPr>
          <p:spPr bwMode="auto">
            <a:xfrm>
              <a:off x="3191712" y="4081497"/>
              <a:ext cx="284604" cy="28293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ṣḻiḍe">
              <a:extLst>
                <a:ext uri="{FF2B5EF4-FFF2-40B4-BE49-F238E27FC236}">
                  <a16:creationId xmlns:a16="http://schemas.microsoft.com/office/drawing/2014/main" id="{940D32F4-4756-B911-D524-48390B53D86A}"/>
                </a:ext>
              </a:extLst>
            </p:cNvPr>
            <p:cNvSpPr/>
            <p:nvPr/>
          </p:nvSpPr>
          <p:spPr bwMode="auto">
            <a:xfrm>
              <a:off x="3646079" y="4081497"/>
              <a:ext cx="282939" cy="28293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ṩļîḍê">
              <a:extLst>
                <a:ext uri="{FF2B5EF4-FFF2-40B4-BE49-F238E27FC236}">
                  <a16:creationId xmlns:a16="http://schemas.microsoft.com/office/drawing/2014/main" id="{C04331E2-C445-5AFF-3786-8A8D445E8831}"/>
                </a:ext>
              </a:extLst>
            </p:cNvPr>
            <p:cNvSpPr/>
            <p:nvPr/>
          </p:nvSpPr>
          <p:spPr bwMode="auto">
            <a:xfrm flipH="1">
              <a:off x="3185054" y="4768872"/>
              <a:ext cx="1770867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ślïdê">
              <a:extLst>
                <a:ext uri="{FF2B5EF4-FFF2-40B4-BE49-F238E27FC236}">
                  <a16:creationId xmlns:a16="http://schemas.microsoft.com/office/drawing/2014/main" id="{A6FD8001-1071-0D37-3E5F-9A81CD0F2B8F}"/>
                </a:ext>
              </a:extLst>
            </p:cNvPr>
            <p:cNvSpPr/>
            <p:nvPr/>
          </p:nvSpPr>
          <p:spPr bwMode="auto">
            <a:xfrm flipH="1">
              <a:off x="3185054" y="4935307"/>
              <a:ext cx="1770867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ŝḻïḋê">
              <a:extLst>
                <a:ext uri="{FF2B5EF4-FFF2-40B4-BE49-F238E27FC236}">
                  <a16:creationId xmlns:a16="http://schemas.microsoft.com/office/drawing/2014/main" id="{5C7BF907-EA00-52A8-50C1-64EFDA84B0A3}"/>
                </a:ext>
              </a:extLst>
            </p:cNvPr>
            <p:cNvSpPr/>
            <p:nvPr/>
          </p:nvSpPr>
          <p:spPr bwMode="auto">
            <a:xfrm>
              <a:off x="4955921" y="4119776"/>
              <a:ext cx="0" cy="16477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$ľiḓè">
              <a:extLst>
                <a:ext uri="{FF2B5EF4-FFF2-40B4-BE49-F238E27FC236}">
                  <a16:creationId xmlns:a16="http://schemas.microsoft.com/office/drawing/2014/main" id="{D942D808-6753-373F-AE6A-233BE1E0E2BF}"/>
                </a:ext>
              </a:extLst>
            </p:cNvPr>
            <p:cNvSpPr/>
            <p:nvPr/>
          </p:nvSpPr>
          <p:spPr bwMode="auto">
            <a:xfrm>
              <a:off x="4804466" y="4119776"/>
              <a:ext cx="0" cy="16477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Sḻîḍê">
              <a:extLst>
                <a:ext uri="{FF2B5EF4-FFF2-40B4-BE49-F238E27FC236}">
                  <a16:creationId xmlns:a16="http://schemas.microsoft.com/office/drawing/2014/main" id="{0EC3BEDF-4BA1-416B-B0CB-5A202563EADD}"/>
                </a:ext>
              </a:extLst>
            </p:cNvPr>
            <p:cNvSpPr/>
            <p:nvPr/>
          </p:nvSpPr>
          <p:spPr bwMode="auto">
            <a:xfrm>
              <a:off x="4651346" y="4119776"/>
              <a:ext cx="0" cy="16477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$liḓè">
              <a:extLst>
                <a:ext uri="{FF2B5EF4-FFF2-40B4-BE49-F238E27FC236}">
                  <a16:creationId xmlns:a16="http://schemas.microsoft.com/office/drawing/2014/main" id="{AA6CC647-6DD4-4778-1BFA-1837EFED5EB9}"/>
                </a:ext>
              </a:extLst>
            </p:cNvPr>
            <p:cNvSpPr/>
            <p:nvPr/>
          </p:nvSpPr>
          <p:spPr bwMode="auto">
            <a:xfrm>
              <a:off x="4471596" y="4119776"/>
              <a:ext cx="0" cy="16477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ṡlíḍè">
              <a:extLst>
                <a:ext uri="{FF2B5EF4-FFF2-40B4-BE49-F238E27FC236}">
                  <a16:creationId xmlns:a16="http://schemas.microsoft.com/office/drawing/2014/main" id="{E81E54EB-017F-1218-829A-B5268DFA2EFC}"/>
                </a:ext>
              </a:extLst>
            </p:cNvPr>
            <p:cNvSpPr/>
            <p:nvPr/>
          </p:nvSpPr>
          <p:spPr bwMode="auto">
            <a:xfrm>
              <a:off x="4306825" y="4119776"/>
              <a:ext cx="0" cy="16477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ṡḷïḋê">
              <a:extLst>
                <a:ext uri="{FF2B5EF4-FFF2-40B4-BE49-F238E27FC236}">
                  <a16:creationId xmlns:a16="http://schemas.microsoft.com/office/drawing/2014/main" id="{DA817860-49B7-CD9D-FA53-D635AF1B5C71}"/>
                </a:ext>
              </a:extLst>
            </p:cNvPr>
            <p:cNvSpPr/>
            <p:nvPr/>
          </p:nvSpPr>
          <p:spPr bwMode="auto">
            <a:xfrm flipH="1">
              <a:off x="3739283" y="4201330"/>
              <a:ext cx="124827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şľïďe">
              <a:extLst>
                <a:ext uri="{FF2B5EF4-FFF2-40B4-BE49-F238E27FC236}">
                  <a16:creationId xmlns:a16="http://schemas.microsoft.com/office/drawing/2014/main" id="{F33E8724-054C-7561-35AC-ED3BF7E1C41F}"/>
                </a:ext>
              </a:extLst>
            </p:cNvPr>
            <p:cNvSpPr/>
            <p:nvPr/>
          </p:nvSpPr>
          <p:spPr bwMode="auto">
            <a:xfrm flipH="1">
              <a:off x="3296566" y="4201330"/>
              <a:ext cx="96532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šļiďè">
              <a:extLst>
                <a:ext uri="{FF2B5EF4-FFF2-40B4-BE49-F238E27FC236}">
                  <a16:creationId xmlns:a16="http://schemas.microsoft.com/office/drawing/2014/main" id="{7F730C7A-9435-018B-93D4-F6D2B4FD3EB6}"/>
                </a:ext>
              </a:extLst>
            </p:cNvPr>
            <p:cNvSpPr/>
            <p:nvPr/>
          </p:nvSpPr>
          <p:spPr bwMode="auto">
            <a:xfrm>
              <a:off x="3213349" y="3483995"/>
              <a:ext cx="83217" cy="234674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ṧḷíḍê">
              <a:extLst>
                <a:ext uri="{FF2B5EF4-FFF2-40B4-BE49-F238E27FC236}">
                  <a16:creationId xmlns:a16="http://schemas.microsoft.com/office/drawing/2014/main" id="{28D5D3CE-8B10-026E-B282-90B6F71A6A41}"/>
                </a:ext>
              </a:extLst>
            </p:cNvPr>
            <p:cNvSpPr/>
            <p:nvPr/>
          </p:nvSpPr>
          <p:spPr bwMode="auto">
            <a:xfrm>
              <a:off x="3393098" y="3483995"/>
              <a:ext cx="54924" cy="234674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šḻîḍê">
              <a:extLst>
                <a:ext uri="{FF2B5EF4-FFF2-40B4-BE49-F238E27FC236}">
                  <a16:creationId xmlns:a16="http://schemas.microsoft.com/office/drawing/2014/main" id="{A0998800-4441-CD42-2ADB-6BB94924D7CE}"/>
                </a:ext>
              </a:extLst>
            </p:cNvPr>
            <p:cNvSpPr/>
            <p:nvPr/>
          </p:nvSpPr>
          <p:spPr bwMode="auto">
            <a:xfrm>
              <a:off x="3531239" y="3483995"/>
              <a:ext cx="111512" cy="234674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şḷïḑè">
              <a:extLst>
                <a:ext uri="{FF2B5EF4-FFF2-40B4-BE49-F238E27FC236}">
                  <a16:creationId xmlns:a16="http://schemas.microsoft.com/office/drawing/2014/main" id="{CCE2A215-4819-4E73-C41C-FB64076F5316}"/>
                </a:ext>
              </a:extLst>
            </p:cNvPr>
            <p:cNvSpPr/>
            <p:nvPr/>
          </p:nvSpPr>
          <p:spPr bwMode="auto">
            <a:xfrm>
              <a:off x="3710988" y="3483995"/>
              <a:ext cx="111512" cy="234674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ṧḷidé">
              <a:extLst>
                <a:ext uri="{FF2B5EF4-FFF2-40B4-BE49-F238E27FC236}">
                  <a16:creationId xmlns:a16="http://schemas.microsoft.com/office/drawing/2014/main" id="{E2F808BD-4F17-5BB0-256D-78E53902C964}"/>
                </a:ext>
              </a:extLst>
            </p:cNvPr>
            <p:cNvSpPr/>
            <p:nvPr/>
          </p:nvSpPr>
          <p:spPr bwMode="auto">
            <a:xfrm>
              <a:off x="3904053" y="3483995"/>
              <a:ext cx="69903" cy="234674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ṩlïḍê">
              <a:extLst>
                <a:ext uri="{FF2B5EF4-FFF2-40B4-BE49-F238E27FC236}">
                  <a16:creationId xmlns:a16="http://schemas.microsoft.com/office/drawing/2014/main" id="{795E3C33-1E88-9908-E5AC-9F638E29D4D5}"/>
                </a:ext>
              </a:extLst>
            </p:cNvPr>
            <p:cNvSpPr/>
            <p:nvPr/>
          </p:nvSpPr>
          <p:spPr bwMode="auto">
            <a:xfrm flipH="1">
              <a:off x="4057173" y="3497310"/>
              <a:ext cx="995280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ṩľiḋé">
              <a:extLst>
                <a:ext uri="{FF2B5EF4-FFF2-40B4-BE49-F238E27FC236}">
                  <a16:creationId xmlns:a16="http://schemas.microsoft.com/office/drawing/2014/main" id="{B1625100-F58F-FD69-3EEA-F2ABEC4D882B}"/>
                </a:ext>
              </a:extLst>
            </p:cNvPr>
            <p:cNvSpPr/>
            <p:nvPr/>
          </p:nvSpPr>
          <p:spPr bwMode="auto">
            <a:xfrm flipH="1">
              <a:off x="4057173" y="3677060"/>
              <a:ext cx="995280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ś1ïḍè">
              <a:extLst>
                <a:ext uri="{FF2B5EF4-FFF2-40B4-BE49-F238E27FC236}">
                  <a16:creationId xmlns:a16="http://schemas.microsoft.com/office/drawing/2014/main" id="{7816726D-AD13-F647-A0FC-B9A60C2E5C90}"/>
                </a:ext>
              </a:extLst>
            </p:cNvPr>
            <p:cNvSpPr/>
            <p:nvPr/>
          </p:nvSpPr>
          <p:spPr bwMode="auto">
            <a:xfrm>
              <a:off x="2739009" y="1535044"/>
              <a:ext cx="2466564" cy="1050204"/>
            </a:xfrm>
            <a:custGeom>
              <a:avLst/>
              <a:gdLst>
                <a:gd name="T0" fmla="*/ 138 w 713"/>
                <a:gd name="T1" fmla="*/ 166 h 304"/>
                <a:gd name="T2" fmla="*/ 216 w 713"/>
                <a:gd name="T3" fmla="*/ 190 h 304"/>
                <a:gd name="T4" fmla="*/ 275 w 713"/>
                <a:gd name="T5" fmla="*/ 157 h 304"/>
                <a:gd name="T6" fmla="*/ 273 w 713"/>
                <a:gd name="T7" fmla="*/ 137 h 304"/>
                <a:gd name="T8" fmla="*/ 411 w 713"/>
                <a:gd name="T9" fmla="*/ 0 h 304"/>
                <a:gd name="T10" fmla="*/ 548 w 713"/>
                <a:gd name="T11" fmla="*/ 137 h 304"/>
                <a:gd name="T12" fmla="*/ 544 w 713"/>
                <a:gd name="T13" fmla="*/ 170 h 304"/>
                <a:gd name="T14" fmla="*/ 576 w 713"/>
                <a:gd name="T15" fmla="*/ 166 h 304"/>
                <a:gd name="T16" fmla="*/ 713 w 713"/>
                <a:gd name="T17" fmla="*/ 304 h 304"/>
                <a:gd name="T18" fmla="*/ 0 w 713"/>
                <a:gd name="T19" fmla="*/ 304 h 304"/>
                <a:gd name="T20" fmla="*/ 138 w 713"/>
                <a:gd name="T21" fmla="*/ 16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3" h="304">
                  <a:moveTo>
                    <a:pt x="138" y="166"/>
                  </a:moveTo>
                  <a:cubicBezTo>
                    <a:pt x="167" y="166"/>
                    <a:pt x="193" y="175"/>
                    <a:pt x="216" y="190"/>
                  </a:cubicBezTo>
                  <a:cubicBezTo>
                    <a:pt x="231" y="173"/>
                    <a:pt x="251" y="161"/>
                    <a:pt x="275" y="157"/>
                  </a:cubicBezTo>
                  <a:cubicBezTo>
                    <a:pt x="274" y="151"/>
                    <a:pt x="273" y="144"/>
                    <a:pt x="273" y="137"/>
                  </a:cubicBezTo>
                  <a:cubicBezTo>
                    <a:pt x="273" y="61"/>
                    <a:pt x="335" y="0"/>
                    <a:pt x="411" y="0"/>
                  </a:cubicBezTo>
                  <a:cubicBezTo>
                    <a:pt x="487" y="0"/>
                    <a:pt x="548" y="61"/>
                    <a:pt x="548" y="137"/>
                  </a:cubicBezTo>
                  <a:cubicBezTo>
                    <a:pt x="548" y="148"/>
                    <a:pt x="547" y="159"/>
                    <a:pt x="544" y="170"/>
                  </a:cubicBezTo>
                  <a:cubicBezTo>
                    <a:pt x="554" y="167"/>
                    <a:pt x="565" y="166"/>
                    <a:pt x="576" y="166"/>
                  </a:cubicBezTo>
                  <a:cubicBezTo>
                    <a:pt x="652" y="166"/>
                    <a:pt x="713" y="224"/>
                    <a:pt x="713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224"/>
                    <a:pt x="62" y="166"/>
                    <a:pt x="138" y="166"/>
                  </a:cubicBezTo>
                  <a:close/>
                </a:path>
              </a:pathLst>
            </a:custGeom>
            <a:solidFill>
              <a:srgbClr val="3B9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šļíḋe">
              <a:extLst>
                <a:ext uri="{FF2B5EF4-FFF2-40B4-BE49-F238E27FC236}">
                  <a16:creationId xmlns:a16="http://schemas.microsoft.com/office/drawing/2014/main" id="{17893641-5558-7FF1-E79E-6A5B970B0A22}"/>
                </a:ext>
              </a:extLst>
            </p:cNvPr>
            <p:cNvSpPr/>
            <p:nvPr/>
          </p:nvSpPr>
          <p:spPr bwMode="auto">
            <a:xfrm>
              <a:off x="5198916" y="258191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ŝliḍe">
              <a:extLst>
                <a:ext uri="{FF2B5EF4-FFF2-40B4-BE49-F238E27FC236}">
                  <a16:creationId xmlns:a16="http://schemas.microsoft.com/office/drawing/2014/main" id="{CE9015FC-CE44-FF4C-7644-07F9981B7656}"/>
                </a:ext>
              </a:extLst>
            </p:cNvPr>
            <p:cNvSpPr/>
            <p:nvPr/>
          </p:nvSpPr>
          <p:spPr bwMode="auto">
            <a:xfrm>
              <a:off x="5198916" y="2581918"/>
              <a:ext cx="0" cy="0"/>
            </a:xfrm>
            <a:prstGeom prst="line">
              <a:avLst/>
            </a:prstGeom>
            <a:noFill/>
            <a:ln w="76200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şḷíḑê">
              <a:extLst>
                <a:ext uri="{FF2B5EF4-FFF2-40B4-BE49-F238E27FC236}">
                  <a16:creationId xmlns:a16="http://schemas.microsoft.com/office/drawing/2014/main" id="{894A9724-409C-C67A-6AE4-777F736BB6C2}"/>
                </a:ext>
              </a:extLst>
            </p:cNvPr>
            <p:cNvSpPr/>
            <p:nvPr/>
          </p:nvSpPr>
          <p:spPr bwMode="auto">
            <a:xfrm>
              <a:off x="4544827" y="2122558"/>
              <a:ext cx="76560" cy="54924"/>
            </a:xfrm>
            <a:custGeom>
              <a:avLst/>
              <a:gdLst>
                <a:gd name="T0" fmla="*/ 22 w 22"/>
                <a:gd name="T1" fmla="*/ 0 h 16"/>
                <a:gd name="T2" fmla="*/ 0 w 22"/>
                <a:gd name="T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" h="16">
                  <a:moveTo>
                    <a:pt x="22" y="0"/>
                  </a:moveTo>
                  <a:cubicBezTo>
                    <a:pt x="22" y="0"/>
                    <a:pt x="5" y="13"/>
                    <a:pt x="0" y="16"/>
                  </a:cubicBezTo>
                </a:path>
              </a:pathLst>
            </a:custGeom>
            <a:solidFill>
              <a:srgbClr val="D1D3D4"/>
            </a:solidFill>
            <a:ln w="76200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ŝľiḓê">
              <a:extLst>
                <a:ext uri="{FF2B5EF4-FFF2-40B4-BE49-F238E27FC236}">
                  <a16:creationId xmlns:a16="http://schemas.microsoft.com/office/drawing/2014/main" id="{86C502B0-EC6C-DA39-23E9-80DAF149C4C2}"/>
                </a:ext>
              </a:extLst>
            </p:cNvPr>
            <p:cNvSpPr/>
            <p:nvPr/>
          </p:nvSpPr>
          <p:spPr bwMode="auto">
            <a:xfrm>
              <a:off x="4544827" y="2122558"/>
              <a:ext cx="76560" cy="54924"/>
            </a:xfrm>
            <a:custGeom>
              <a:avLst/>
              <a:gdLst>
                <a:gd name="T0" fmla="*/ 22 w 22"/>
                <a:gd name="T1" fmla="*/ 0 h 16"/>
                <a:gd name="T2" fmla="*/ 0 w 22"/>
                <a:gd name="T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" h="16">
                  <a:moveTo>
                    <a:pt x="22" y="0"/>
                  </a:moveTo>
                  <a:cubicBezTo>
                    <a:pt x="22" y="0"/>
                    <a:pt x="5" y="13"/>
                    <a:pt x="0" y="16"/>
                  </a:cubicBezTo>
                </a:path>
              </a:pathLst>
            </a:custGeom>
            <a:noFill/>
            <a:ln w="76200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ṣļiḋè">
              <a:extLst>
                <a:ext uri="{FF2B5EF4-FFF2-40B4-BE49-F238E27FC236}">
                  <a16:creationId xmlns:a16="http://schemas.microsoft.com/office/drawing/2014/main" id="{56D891D7-FED5-2F31-10D7-171F958E1AE7}"/>
                </a:ext>
              </a:extLst>
            </p:cNvPr>
            <p:cNvSpPr/>
            <p:nvPr/>
          </p:nvSpPr>
          <p:spPr bwMode="auto">
            <a:xfrm>
              <a:off x="3486302" y="2190797"/>
              <a:ext cx="24966" cy="79889"/>
            </a:xfrm>
            <a:custGeom>
              <a:avLst/>
              <a:gdLst>
                <a:gd name="T0" fmla="*/ 0 w 7"/>
                <a:gd name="T1" fmla="*/ 0 h 23"/>
                <a:gd name="T2" fmla="*/ 7 w 7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23">
                  <a:moveTo>
                    <a:pt x="0" y="0"/>
                  </a:moveTo>
                  <a:cubicBezTo>
                    <a:pt x="0" y="0"/>
                    <a:pt x="7" y="13"/>
                    <a:pt x="7" y="23"/>
                  </a:cubicBezTo>
                </a:path>
              </a:pathLst>
            </a:custGeom>
            <a:solidFill>
              <a:srgbClr val="D1D3D4"/>
            </a:solidFill>
            <a:ln w="76200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ṧľíḋe">
              <a:extLst>
                <a:ext uri="{FF2B5EF4-FFF2-40B4-BE49-F238E27FC236}">
                  <a16:creationId xmlns:a16="http://schemas.microsoft.com/office/drawing/2014/main" id="{AA1F7555-12F0-F3A5-CB12-8200A33EC76E}"/>
                </a:ext>
              </a:extLst>
            </p:cNvPr>
            <p:cNvSpPr/>
            <p:nvPr/>
          </p:nvSpPr>
          <p:spPr bwMode="auto">
            <a:xfrm>
              <a:off x="3486302" y="2190797"/>
              <a:ext cx="24966" cy="79889"/>
            </a:xfrm>
            <a:custGeom>
              <a:avLst/>
              <a:gdLst>
                <a:gd name="T0" fmla="*/ 0 w 7"/>
                <a:gd name="T1" fmla="*/ 0 h 23"/>
                <a:gd name="T2" fmla="*/ 7 w 7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23">
                  <a:moveTo>
                    <a:pt x="0" y="0"/>
                  </a:moveTo>
                  <a:cubicBezTo>
                    <a:pt x="0" y="0"/>
                    <a:pt x="7" y="13"/>
                    <a:pt x="7" y="23"/>
                  </a:cubicBezTo>
                </a:path>
              </a:pathLst>
            </a:custGeom>
            <a:noFill/>
            <a:ln w="76200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sliḑé">
              <a:extLst>
                <a:ext uri="{FF2B5EF4-FFF2-40B4-BE49-F238E27FC236}">
                  <a16:creationId xmlns:a16="http://schemas.microsoft.com/office/drawing/2014/main" id="{BC87265F-8617-0F5C-E2AB-53B8244FE57C}"/>
                </a:ext>
              </a:extLst>
            </p:cNvPr>
            <p:cNvSpPr/>
            <p:nvPr/>
          </p:nvSpPr>
          <p:spPr bwMode="auto">
            <a:xfrm>
              <a:off x="4181999" y="2100922"/>
              <a:ext cx="3872939" cy="2709559"/>
            </a:xfrm>
            <a:custGeom>
              <a:avLst/>
              <a:gdLst>
                <a:gd name="T0" fmla="*/ 1120 w 1120"/>
                <a:gd name="T1" fmla="*/ 47 h 784"/>
                <a:gd name="T2" fmla="*/ 1067 w 1120"/>
                <a:gd name="T3" fmla="*/ 0 h 784"/>
                <a:gd name="T4" fmla="*/ 54 w 1120"/>
                <a:gd name="T5" fmla="*/ 0 h 784"/>
                <a:gd name="T6" fmla="*/ 0 w 1120"/>
                <a:gd name="T7" fmla="*/ 47 h 784"/>
                <a:gd name="T8" fmla="*/ 0 w 1120"/>
                <a:gd name="T9" fmla="*/ 784 h 784"/>
                <a:gd name="T10" fmla="*/ 1120 w 1120"/>
                <a:gd name="T11" fmla="*/ 784 h 784"/>
                <a:gd name="T12" fmla="*/ 1120 w 1120"/>
                <a:gd name="T13" fmla="*/ 47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0" h="784">
                  <a:moveTo>
                    <a:pt x="1120" y="47"/>
                  </a:moveTo>
                  <a:cubicBezTo>
                    <a:pt x="1120" y="19"/>
                    <a:pt x="1096" y="0"/>
                    <a:pt x="106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6" y="0"/>
                    <a:pt x="0" y="19"/>
                    <a:pt x="0" y="47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1120" y="784"/>
                    <a:pt x="1120" y="784"/>
                    <a:pt x="1120" y="784"/>
                  </a:cubicBezTo>
                  <a:lnTo>
                    <a:pt x="1120" y="47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ṣ1íḑè">
              <a:extLst>
                <a:ext uri="{FF2B5EF4-FFF2-40B4-BE49-F238E27FC236}">
                  <a16:creationId xmlns:a16="http://schemas.microsoft.com/office/drawing/2014/main" id="{D4966E55-095F-B4CE-EB07-253E733F9536}"/>
                </a:ext>
              </a:extLst>
            </p:cNvPr>
            <p:cNvSpPr/>
            <p:nvPr/>
          </p:nvSpPr>
          <p:spPr bwMode="auto">
            <a:xfrm>
              <a:off x="3877423" y="4810481"/>
              <a:ext cx="4482090" cy="372814"/>
            </a:xfrm>
            <a:custGeom>
              <a:avLst/>
              <a:gdLst>
                <a:gd name="T0" fmla="*/ 0 w 1296"/>
                <a:gd name="T1" fmla="*/ 0 h 108"/>
                <a:gd name="T2" fmla="*/ 0 w 1296"/>
                <a:gd name="T3" fmla="*/ 57 h 108"/>
                <a:gd name="T4" fmla="*/ 66 w 1296"/>
                <a:gd name="T5" fmla="*/ 108 h 108"/>
                <a:gd name="T6" fmla="*/ 1232 w 1296"/>
                <a:gd name="T7" fmla="*/ 108 h 108"/>
                <a:gd name="T8" fmla="*/ 1296 w 1296"/>
                <a:gd name="T9" fmla="*/ 57 h 108"/>
                <a:gd name="T10" fmla="*/ 1296 w 1296"/>
                <a:gd name="T11" fmla="*/ 0 h 108"/>
                <a:gd name="T12" fmla="*/ 0 w 1296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6" h="108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85"/>
                    <a:pt x="33" y="108"/>
                    <a:pt x="66" y="108"/>
                  </a:cubicBezTo>
                  <a:cubicBezTo>
                    <a:pt x="1232" y="108"/>
                    <a:pt x="1232" y="108"/>
                    <a:pt x="1232" y="108"/>
                  </a:cubicBezTo>
                  <a:cubicBezTo>
                    <a:pt x="1265" y="108"/>
                    <a:pt x="1296" y="85"/>
                    <a:pt x="1296" y="57"/>
                  </a:cubicBezTo>
                  <a:cubicBezTo>
                    <a:pt x="1296" y="0"/>
                    <a:pt x="1296" y="0"/>
                    <a:pt x="12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ṡļidé">
              <a:extLst>
                <a:ext uri="{FF2B5EF4-FFF2-40B4-BE49-F238E27FC236}">
                  <a16:creationId xmlns:a16="http://schemas.microsoft.com/office/drawing/2014/main" id="{1DB853FA-1F6C-12C9-6EB9-36DD615AAC89}"/>
                </a:ext>
              </a:extLst>
            </p:cNvPr>
            <p:cNvSpPr/>
            <p:nvPr/>
          </p:nvSpPr>
          <p:spPr bwMode="auto">
            <a:xfrm>
              <a:off x="4429987" y="2308965"/>
              <a:ext cx="3376963" cy="2266843"/>
            </a:xfrm>
            <a:prstGeom prst="rect">
              <a:avLst/>
            </a:prstGeom>
            <a:solidFill>
              <a:srgbClr val="FFCB31"/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ṣlîdé">
              <a:extLst>
                <a:ext uri="{FF2B5EF4-FFF2-40B4-BE49-F238E27FC236}">
                  <a16:creationId xmlns:a16="http://schemas.microsoft.com/office/drawing/2014/main" id="{B8010A39-01DA-C627-7932-EBBC9B0797FD}"/>
                </a:ext>
              </a:extLst>
            </p:cNvPr>
            <p:cNvSpPr/>
            <p:nvPr/>
          </p:nvSpPr>
          <p:spPr bwMode="auto">
            <a:xfrm>
              <a:off x="5911257" y="5016861"/>
              <a:ext cx="442717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$ľïḓé">
              <a:extLst>
                <a:ext uri="{FF2B5EF4-FFF2-40B4-BE49-F238E27FC236}">
                  <a16:creationId xmlns:a16="http://schemas.microsoft.com/office/drawing/2014/main" id="{1E45A7D8-83C1-968B-3A7A-B0B80F362156}"/>
                </a:ext>
              </a:extLst>
            </p:cNvPr>
            <p:cNvSpPr/>
            <p:nvPr/>
          </p:nvSpPr>
          <p:spPr bwMode="auto">
            <a:xfrm>
              <a:off x="7226092" y="2585247"/>
              <a:ext cx="317891" cy="552564"/>
            </a:xfrm>
            <a:prstGeom prst="rect">
              <a:avLst/>
            </a:prstGeom>
            <a:solidFill>
              <a:srgbClr val="FDB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śḷîḋé">
              <a:extLst>
                <a:ext uri="{FF2B5EF4-FFF2-40B4-BE49-F238E27FC236}">
                  <a16:creationId xmlns:a16="http://schemas.microsoft.com/office/drawing/2014/main" id="{A1A739F6-0FC5-DC5E-C47A-3F8864C47541}"/>
                </a:ext>
              </a:extLst>
            </p:cNvPr>
            <p:cNvSpPr/>
            <p:nvPr/>
          </p:nvSpPr>
          <p:spPr bwMode="auto">
            <a:xfrm>
              <a:off x="4734563" y="2585247"/>
              <a:ext cx="2325095" cy="552564"/>
            </a:xfrm>
            <a:prstGeom prst="rect">
              <a:avLst/>
            </a:prstGeom>
            <a:solidFill>
              <a:srgbClr val="FDB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ṥ1ïḓe">
              <a:extLst>
                <a:ext uri="{FF2B5EF4-FFF2-40B4-BE49-F238E27FC236}">
                  <a16:creationId xmlns:a16="http://schemas.microsoft.com/office/drawing/2014/main" id="{E6025239-806D-F836-0F48-8C0619A6EA93}"/>
                </a:ext>
              </a:extLst>
            </p:cNvPr>
            <p:cNvSpPr/>
            <p:nvPr/>
          </p:nvSpPr>
          <p:spPr bwMode="auto">
            <a:xfrm>
              <a:off x="4734563" y="3289267"/>
              <a:ext cx="637446" cy="554229"/>
            </a:xfrm>
            <a:prstGeom prst="rect">
              <a:avLst/>
            </a:prstGeom>
            <a:solidFill>
              <a:srgbClr val="FDB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S1íḍê">
              <a:extLst>
                <a:ext uri="{FF2B5EF4-FFF2-40B4-BE49-F238E27FC236}">
                  <a16:creationId xmlns:a16="http://schemas.microsoft.com/office/drawing/2014/main" id="{1DE4DD85-8174-06F8-2BDB-BEB5ED7CD0B7}"/>
                </a:ext>
              </a:extLst>
            </p:cNvPr>
            <p:cNvSpPr/>
            <p:nvPr/>
          </p:nvSpPr>
          <p:spPr bwMode="auto">
            <a:xfrm>
              <a:off x="5495170" y="3289267"/>
              <a:ext cx="1993889" cy="554229"/>
            </a:xfrm>
            <a:prstGeom prst="rect">
              <a:avLst/>
            </a:prstGeom>
            <a:solidFill>
              <a:srgbClr val="FDB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$ḷïḋé">
              <a:extLst>
                <a:ext uri="{FF2B5EF4-FFF2-40B4-BE49-F238E27FC236}">
                  <a16:creationId xmlns:a16="http://schemas.microsoft.com/office/drawing/2014/main" id="{75C05032-32AD-4316-FD24-63E6DCF4B3D5}"/>
                </a:ext>
              </a:extLst>
            </p:cNvPr>
            <p:cNvSpPr/>
            <p:nvPr/>
          </p:nvSpPr>
          <p:spPr bwMode="auto">
            <a:xfrm>
              <a:off x="4734563" y="4023244"/>
              <a:ext cx="2754497" cy="261303"/>
            </a:xfrm>
            <a:prstGeom prst="rect">
              <a:avLst/>
            </a:prstGeom>
            <a:solidFill>
              <a:srgbClr val="FDB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ṡ1îḓè">
              <a:extLst>
                <a:ext uri="{FF2B5EF4-FFF2-40B4-BE49-F238E27FC236}">
                  <a16:creationId xmlns:a16="http://schemas.microsoft.com/office/drawing/2014/main" id="{EFE99F87-F4BF-C53B-B212-EAFE6FC084A2}"/>
                </a:ext>
              </a:extLst>
            </p:cNvPr>
            <p:cNvSpPr/>
            <p:nvPr/>
          </p:nvSpPr>
          <p:spPr bwMode="auto">
            <a:xfrm>
              <a:off x="6838299" y="3289267"/>
              <a:ext cx="2434942" cy="635781"/>
            </a:xfrm>
            <a:prstGeom prst="rect">
              <a:avLst/>
            </a:prstGeom>
            <a:solidFill>
              <a:srgbClr val="A7A9AC"/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ŝḷíḓe">
              <a:extLst>
                <a:ext uri="{FF2B5EF4-FFF2-40B4-BE49-F238E27FC236}">
                  <a16:creationId xmlns:a16="http://schemas.microsoft.com/office/drawing/2014/main" id="{10748C8A-E113-8DA1-E778-28B6FEA261EA}"/>
                </a:ext>
              </a:extLst>
            </p:cNvPr>
            <p:cNvSpPr/>
            <p:nvPr/>
          </p:nvSpPr>
          <p:spPr bwMode="auto">
            <a:xfrm>
              <a:off x="6838299" y="3925048"/>
              <a:ext cx="2434942" cy="650761"/>
            </a:xfrm>
            <a:prstGeom prst="rect">
              <a:avLst/>
            </a:prstGeom>
            <a:solidFill>
              <a:srgbClr val="D1D3D4"/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ś1iḍé">
              <a:extLst>
                <a:ext uri="{FF2B5EF4-FFF2-40B4-BE49-F238E27FC236}">
                  <a16:creationId xmlns:a16="http://schemas.microsoft.com/office/drawing/2014/main" id="{8C09AB63-7D1F-69AF-86A1-342509BBE715}"/>
                </a:ext>
              </a:extLst>
            </p:cNvPr>
            <p:cNvSpPr/>
            <p:nvPr/>
          </p:nvSpPr>
          <p:spPr bwMode="auto">
            <a:xfrm>
              <a:off x="6838299" y="4575808"/>
              <a:ext cx="2434942" cy="607488"/>
            </a:xfrm>
            <a:prstGeom prst="rect">
              <a:avLst/>
            </a:prstGeom>
            <a:solidFill>
              <a:srgbClr val="A7A9AC"/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$ḻiḓe">
              <a:extLst>
                <a:ext uri="{FF2B5EF4-FFF2-40B4-BE49-F238E27FC236}">
                  <a16:creationId xmlns:a16="http://schemas.microsoft.com/office/drawing/2014/main" id="{F28699FE-D471-D200-C8DF-CC237D7FD263}"/>
                </a:ext>
              </a:extLst>
            </p:cNvPr>
            <p:cNvSpPr/>
            <p:nvPr/>
          </p:nvSpPr>
          <p:spPr bwMode="auto">
            <a:xfrm>
              <a:off x="7162847" y="4081497"/>
              <a:ext cx="287933" cy="28293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sḻídé">
              <a:extLst>
                <a:ext uri="{FF2B5EF4-FFF2-40B4-BE49-F238E27FC236}">
                  <a16:creationId xmlns:a16="http://schemas.microsoft.com/office/drawing/2014/main" id="{9ABF5208-595E-DD59-6047-223DD6DE03A7}"/>
                </a:ext>
              </a:extLst>
            </p:cNvPr>
            <p:cNvSpPr/>
            <p:nvPr/>
          </p:nvSpPr>
          <p:spPr bwMode="auto">
            <a:xfrm>
              <a:off x="7615549" y="4081497"/>
              <a:ext cx="287933" cy="28293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š1iḑê">
              <a:extLst>
                <a:ext uri="{FF2B5EF4-FFF2-40B4-BE49-F238E27FC236}">
                  <a16:creationId xmlns:a16="http://schemas.microsoft.com/office/drawing/2014/main" id="{74B7AD6B-01B9-88AB-3D9D-09C725C285AE}"/>
                </a:ext>
              </a:extLst>
            </p:cNvPr>
            <p:cNvSpPr/>
            <p:nvPr/>
          </p:nvSpPr>
          <p:spPr bwMode="auto">
            <a:xfrm flipH="1">
              <a:off x="7156189" y="4768872"/>
              <a:ext cx="1784181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$ḷïḑê">
              <a:extLst>
                <a:ext uri="{FF2B5EF4-FFF2-40B4-BE49-F238E27FC236}">
                  <a16:creationId xmlns:a16="http://schemas.microsoft.com/office/drawing/2014/main" id="{CEA6C0E2-C844-B41E-D542-7AE7928625A4}"/>
                </a:ext>
              </a:extLst>
            </p:cNvPr>
            <p:cNvSpPr/>
            <p:nvPr/>
          </p:nvSpPr>
          <p:spPr bwMode="auto">
            <a:xfrm flipH="1">
              <a:off x="7156189" y="4935307"/>
              <a:ext cx="1784181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ṩlïḓe">
              <a:extLst>
                <a:ext uri="{FF2B5EF4-FFF2-40B4-BE49-F238E27FC236}">
                  <a16:creationId xmlns:a16="http://schemas.microsoft.com/office/drawing/2014/main" id="{ED58F131-62DC-B818-82A5-5953D5F2059C}"/>
                </a:ext>
              </a:extLst>
            </p:cNvPr>
            <p:cNvSpPr/>
            <p:nvPr/>
          </p:nvSpPr>
          <p:spPr bwMode="auto">
            <a:xfrm>
              <a:off x="8940371" y="4119776"/>
              <a:ext cx="0" cy="16477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ṧḷiḋe">
              <a:extLst>
                <a:ext uri="{FF2B5EF4-FFF2-40B4-BE49-F238E27FC236}">
                  <a16:creationId xmlns:a16="http://schemas.microsoft.com/office/drawing/2014/main" id="{30FB874D-B298-1A2F-C75D-D66B7752FC23}"/>
                </a:ext>
              </a:extLst>
            </p:cNvPr>
            <p:cNvSpPr/>
            <p:nvPr/>
          </p:nvSpPr>
          <p:spPr bwMode="auto">
            <a:xfrm>
              <a:off x="8788916" y="4119776"/>
              <a:ext cx="0" cy="16477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šḷiďé">
              <a:extLst>
                <a:ext uri="{FF2B5EF4-FFF2-40B4-BE49-F238E27FC236}">
                  <a16:creationId xmlns:a16="http://schemas.microsoft.com/office/drawing/2014/main" id="{4BF6F19D-6014-9A17-C67A-2B3D3239E029}"/>
                </a:ext>
              </a:extLst>
            </p:cNvPr>
            <p:cNvSpPr/>
            <p:nvPr/>
          </p:nvSpPr>
          <p:spPr bwMode="auto">
            <a:xfrm>
              <a:off x="8595851" y="4119776"/>
              <a:ext cx="0" cy="16477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ṧḷiḑê">
              <a:extLst>
                <a:ext uri="{FF2B5EF4-FFF2-40B4-BE49-F238E27FC236}">
                  <a16:creationId xmlns:a16="http://schemas.microsoft.com/office/drawing/2014/main" id="{240D0C06-03F7-795A-8AB0-0C5217D070AF}"/>
                </a:ext>
              </a:extLst>
            </p:cNvPr>
            <p:cNvSpPr/>
            <p:nvPr/>
          </p:nvSpPr>
          <p:spPr bwMode="auto">
            <a:xfrm>
              <a:off x="8442731" y="4119776"/>
              <a:ext cx="0" cy="16477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ṡḷiḑè">
              <a:extLst>
                <a:ext uri="{FF2B5EF4-FFF2-40B4-BE49-F238E27FC236}">
                  <a16:creationId xmlns:a16="http://schemas.microsoft.com/office/drawing/2014/main" id="{7D18D378-32B4-13C7-2BB6-8BB2F495825F}"/>
                </a:ext>
              </a:extLst>
            </p:cNvPr>
            <p:cNvSpPr/>
            <p:nvPr/>
          </p:nvSpPr>
          <p:spPr bwMode="auto">
            <a:xfrm>
              <a:off x="8276296" y="4119776"/>
              <a:ext cx="0" cy="16477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ŝḷïďe">
              <a:extLst>
                <a:ext uri="{FF2B5EF4-FFF2-40B4-BE49-F238E27FC236}">
                  <a16:creationId xmlns:a16="http://schemas.microsoft.com/office/drawing/2014/main" id="{C8D380D8-21F6-88D5-64A2-9911A1BC781C}"/>
                </a:ext>
              </a:extLst>
            </p:cNvPr>
            <p:cNvSpPr/>
            <p:nvPr/>
          </p:nvSpPr>
          <p:spPr bwMode="auto">
            <a:xfrm flipH="1">
              <a:off x="7710418" y="4201330"/>
              <a:ext cx="123162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ṣľïḍe">
              <a:extLst>
                <a:ext uri="{FF2B5EF4-FFF2-40B4-BE49-F238E27FC236}">
                  <a16:creationId xmlns:a16="http://schemas.microsoft.com/office/drawing/2014/main" id="{2EF74C3F-0CDE-4956-6944-17D83B1B49FF}"/>
                </a:ext>
              </a:extLst>
            </p:cNvPr>
            <p:cNvSpPr/>
            <p:nvPr/>
          </p:nvSpPr>
          <p:spPr bwMode="auto">
            <a:xfrm flipH="1">
              <a:off x="7281016" y="4201330"/>
              <a:ext cx="83217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ṧļiḑé">
              <a:extLst>
                <a:ext uri="{FF2B5EF4-FFF2-40B4-BE49-F238E27FC236}">
                  <a16:creationId xmlns:a16="http://schemas.microsoft.com/office/drawing/2014/main" id="{0AEA3EF6-46F2-370C-ED6E-674ECD7C08A6}"/>
                </a:ext>
              </a:extLst>
            </p:cNvPr>
            <p:cNvSpPr/>
            <p:nvPr/>
          </p:nvSpPr>
          <p:spPr bwMode="auto">
            <a:xfrm>
              <a:off x="7197799" y="3483995"/>
              <a:ext cx="83217" cy="234674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ṩliḍé">
              <a:extLst>
                <a:ext uri="{FF2B5EF4-FFF2-40B4-BE49-F238E27FC236}">
                  <a16:creationId xmlns:a16="http://schemas.microsoft.com/office/drawing/2014/main" id="{F120DDEB-B450-CD3D-FB4C-35679183FDD1}"/>
                </a:ext>
              </a:extLst>
            </p:cNvPr>
            <p:cNvSpPr/>
            <p:nvPr/>
          </p:nvSpPr>
          <p:spPr bwMode="auto">
            <a:xfrm>
              <a:off x="7364233" y="3483995"/>
              <a:ext cx="54924" cy="234674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Sḻíḓè">
              <a:extLst>
                <a:ext uri="{FF2B5EF4-FFF2-40B4-BE49-F238E27FC236}">
                  <a16:creationId xmlns:a16="http://schemas.microsoft.com/office/drawing/2014/main" id="{3E0160AC-415B-8E5E-CCEF-D6B639ABF661}"/>
                </a:ext>
              </a:extLst>
            </p:cNvPr>
            <p:cNvSpPr/>
            <p:nvPr/>
          </p:nvSpPr>
          <p:spPr bwMode="auto">
            <a:xfrm>
              <a:off x="7502374" y="3483995"/>
              <a:ext cx="83217" cy="234674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šlíḍé">
              <a:extLst>
                <a:ext uri="{FF2B5EF4-FFF2-40B4-BE49-F238E27FC236}">
                  <a16:creationId xmlns:a16="http://schemas.microsoft.com/office/drawing/2014/main" id="{BEEA551A-85F5-33FA-AB60-84C6EDCC977C}"/>
                </a:ext>
              </a:extLst>
            </p:cNvPr>
            <p:cNvSpPr/>
            <p:nvPr/>
          </p:nvSpPr>
          <p:spPr bwMode="auto">
            <a:xfrm>
              <a:off x="7668809" y="3483995"/>
              <a:ext cx="123162" cy="234674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ṣ1íḋè">
              <a:extLst>
                <a:ext uri="{FF2B5EF4-FFF2-40B4-BE49-F238E27FC236}">
                  <a16:creationId xmlns:a16="http://schemas.microsoft.com/office/drawing/2014/main" id="{B1C08558-2D39-D3C4-D25D-133BE8AF2C51}"/>
                </a:ext>
              </a:extLst>
            </p:cNvPr>
            <p:cNvSpPr/>
            <p:nvPr/>
          </p:nvSpPr>
          <p:spPr bwMode="auto">
            <a:xfrm>
              <a:off x="7875188" y="3483995"/>
              <a:ext cx="83217" cy="234674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ṥľíḋê">
              <a:extLst>
                <a:ext uri="{FF2B5EF4-FFF2-40B4-BE49-F238E27FC236}">
                  <a16:creationId xmlns:a16="http://schemas.microsoft.com/office/drawing/2014/main" id="{DD6BBD45-80E5-E3FD-1A5C-8A8256AB872B}"/>
                </a:ext>
              </a:extLst>
            </p:cNvPr>
            <p:cNvSpPr/>
            <p:nvPr/>
          </p:nvSpPr>
          <p:spPr bwMode="auto">
            <a:xfrm flipH="1">
              <a:off x="8054937" y="3497310"/>
              <a:ext cx="968651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sḷiḓe">
              <a:extLst>
                <a:ext uri="{FF2B5EF4-FFF2-40B4-BE49-F238E27FC236}">
                  <a16:creationId xmlns:a16="http://schemas.microsoft.com/office/drawing/2014/main" id="{F88BB2B7-2AC3-205E-FAB3-8D045C4F447F}"/>
                </a:ext>
              </a:extLst>
            </p:cNvPr>
            <p:cNvSpPr/>
            <p:nvPr/>
          </p:nvSpPr>
          <p:spPr bwMode="auto">
            <a:xfrm flipH="1">
              <a:off x="8054937" y="3677060"/>
              <a:ext cx="968651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ṥlïḓê">
              <a:extLst>
                <a:ext uri="{FF2B5EF4-FFF2-40B4-BE49-F238E27FC236}">
                  <a16:creationId xmlns:a16="http://schemas.microsoft.com/office/drawing/2014/main" id="{AB41D4B8-D282-72A3-C213-FD32B14C9578}"/>
                </a:ext>
              </a:extLst>
            </p:cNvPr>
            <p:cNvSpPr/>
            <p:nvPr/>
          </p:nvSpPr>
          <p:spPr bwMode="auto">
            <a:xfrm>
              <a:off x="4887683" y="3580527"/>
              <a:ext cx="456031" cy="995280"/>
            </a:xfrm>
            <a:prstGeom prst="rect">
              <a:avLst/>
            </a:prstGeom>
            <a:solidFill>
              <a:srgbClr val="FFFFFF"/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ṡḻiḑé">
              <a:extLst>
                <a:ext uri="{FF2B5EF4-FFF2-40B4-BE49-F238E27FC236}">
                  <a16:creationId xmlns:a16="http://schemas.microsoft.com/office/drawing/2014/main" id="{DB4F0D14-6847-A5E5-7F13-E24982C960FD}"/>
                </a:ext>
              </a:extLst>
            </p:cNvPr>
            <p:cNvSpPr/>
            <p:nvPr/>
          </p:nvSpPr>
          <p:spPr bwMode="auto">
            <a:xfrm>
              <a:off x="6854943" y="1852934"/>
              <a:ext cx="2598048" cy="1118442"/>
            </a:xfrm>
            <a:custGeom>
              <a:avLst/>
              <a:gdLst>
                <a:gd name="T0" fmla="*/ 607 w 751"/>
                <a:gd name="T1" fmla="*/ 177 h 324"/>
                <a:gd name="T2" fmla="*/ 525 w 751"/>
                <a:gd name="T3" fmla="*/ 202 h 324"/>
                <a:gd name="T4" fmla="*/ 462 w 751"/>
                <a:gd name="T5" fmla="*/ 166 h 324"/>
                <a:gd name="T6" fmla="*/ 464 w 751"/>
                <a:gd name="T7" fmla="*/ 145 h 324"/>
                <a:gd name="T8" fmla="*/ 319 w 751"/>
                <a:gd name="T9" fmla="*/ 0 h 324"/>
                <a:gd name="T10" fmla="*/ 174 w 751"/>
                <a:gd name="T11" fmla="*/ 145 h 324"/>
                <a:gd name="T12" fmla="*/ 178 w 751"/>
                <a:gd name="T13" fmla="*/ 179 h 324"/>
                <a:gd name="T14" fmla="*/ 145 w 751"/>
                <a:gd name="T15" fmla="*/ 177 h 324"/>
                <a:gd name="T16" fmla="*/ 0 w 751"/>
                <a:gd name="T17" fmla="*/ 324 h 324"/>
                <a:gd name="T18" fmla="*/ 751 w 751"/>
                <a:gd name="T19" fmla="*/ 324 h 324"/>
                <a:gd name="T20" fmla="*/ 607 w 751"/>
                <a:gd name="T21" fmla="*/ 177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1" h="324">
                  <a:moveTo>
                    <a:pt x="607" y="177"/>
                  </a:moveTo>
                  <a:cubicBezTo>
                    <a:pt x="576" y="177"/>
                    <a:pt x="548" y="186"/>
                    <a:pt x="525" y="202"/>
                  </a:cubicBezTo>
                  <a:cubicBezTo>
                    <a:pt x="509" y="184"/>
                    <a:pt x="487" y="171"/>
                    <a:pt x="462" y="166"/>
                  </a:cubicBezTo>
                  <a:cubicBezTo>
                    <a:pt x="463" y="160"/>
                    <a:pt x="464" y="152"/>
                    <a:pt x="464" y="145"/>
                  </a:cubicBezTo>
                  <a:cubicBezTo>
                    <a:pt x="464" y="65"/>
                    <a:pt x="399" y="0"/>
                    <a:pt x="319" y="0"/>
                  </a:cubicBezTo>
                  <a:cubicBezTo>
                    <a:pt x="239" y="0"/>
                    <a:pt x="174" y="65"/>
                    <a:pt x="174" y="145"/>
                  </a:cubicBezTo>
                  <a:cubicBezTo>
                    <a:pt x="174" y="157"/>
                    <a:pt x="176" y="168"/>
                    <a:pt x="178" y="179"/>
                  </a:cubicBezTo>
                  <a:cubicBezTo>
                    <a:pt x="168" y="176"/>
                    <a:pt x="157" y="177"/>
                    <a:pt x="145" y="177"/>
                  </a:cubicBezTo>
                  <a:cubicBezTo>
                    <a:pt x="65" y="177"/>
                    <a:pt x="0" y="236"/>
                    <a:pt x="0" y="324"/>
                  </a:cubicBezTo>
                  <a:cubicBezTo>
                    <a:pt x="751" y="324"/>
                    <a:pt x="751" y="324"/>
                    <a:pt x="751" y="324"/>
                  </a:cubicBezTo>
                  <a:cubicBezTo>
                    <a:pt x="751" y="236"/>
                    <a:pt x="687" y="177"/>
                    <a:pt x="607" y="1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ṩľiḓê">
              <a:extLst>
                <a:ext uri="{FF2B5EF4-FFF2-40B4-BE49-F238E27FC236}">
                  <a16:creationId xmlns:a16="http://schemas.microsoft.com/office/drawing/2014/main" id="{2080AD02-D0C0-4AC4-4485-06C16A7E2C2E}"/>
                </a:ext>
              </a:extLst>
            </p:cNvPr>
            <p:cNvSpPr/>
            <p:nvPr/>
          </p:nvSpPr>
          <p:spPr bwMode="auto">
            <a:xfrm>
              <a:off x="6864929" y="295806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ṧ1ïdê">
              <a:extLst>
                <a:ext uri="{FF2B5EF4-FFF2-40B4-BE49-F238E27FC236}">
                  <a16:creationId xmlns:a16="http://schemas.microsoft.com/office/drawing/2014/main" id="{2B68793F-FC4F-620B-77AE-EDBA50546133}"/>
                </a:ext>
              </a:extLst>
            </p:cNvPr>
            <p:cNvSpPr/>
            <p:nvPr/>
          </p:nvSpPr>
          <p:spPr bwMode="auto">
            <a:xfrm>
              <a:off x="6864929" y="2958061"/>
              <a:ext cx="0" cy="0"/>
            </a:xfrm>
            <a:prstGeom prst="line">
              <a:avLst/>
            </a:prstGeom>
            <a:noFill/>
            <a:ln w="76200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ṧḷidé">
              <a:extLst>
                <a:ext uri="{FF2B5EF4-FFF2-40B4-BE49-F238E27FC236}">
                  <a16:creationId xmlns:a16="http://schemas.microsoft.com/office/drawing/2014/main" id="{1D607E7B-10CF-D4FE-2F12-C2C9770944FC}"/>
                </a:ext>
              </a:extLst>
            </p:cNvPr>
            <p:cNvSpPr/>
            <p:nvPr/>
          </p:nvSpPr>
          <p:spPr bwMode="auto">
            <a:xfrm>
              <a:off x="7470752" y="2472071"/>
              <a:ext cx="83217" cy="58253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cubicBezTo>
                    <a:pt x="0" y="0"/>
                    <a:pt x="18" y="14"/>
                    <a:pt x="24" y="17"/>
                  </a:cubicBezTo>
                </a:path>
              </a:pathLst>
            </a:custGeom>
            <a:solidFill>
              <a:srgbClr val="FFCB31"/>
            </a:solidFill>
            <a:ln w="76200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S1iḍê">
              <a:extLst>
                <a:ext uri="{FF2B5EF4-FFF2-40B4-BE49-F238E27FC236}">
                  <a16:creationId xmlns:a16="http://schemas.microsoft.com/office/drawing/2014/main" id="{B7AF6719-1FE7-D48B-E4DB-98E95F5F4A91}"/>
                </a:ext>
              </a:extLst>
            </p:cNvPr>
            <p:cNvSpPr/>
            <p:nvPr/>
          </p:nvSpPr>
          <p:spPr bwMode="auto">
            <a:xfrm>
              <a:off x="7470752" y="2472071"/>
              <a:ext cx="83217" cy="58253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cubicBezTo>
                    <a:pt x="0" y="0"/>
                    <a:pt x="18" y="14"/>
                    <a:pt x="24" y="17"/>
                  </a:cubicBezTo>
                </a:path>
              </a:pathLst>
            </a:custGeom>
            <a:noFill/>
            <a:ln w="76200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ṡḻiḋê">
              <a:extLst>
                <a:ext uri="{FF2B5EF4-FFF2-40B4-BE49-F238E27FC236}">
                  <a16:creationId xmlns:a16="http://schemas.microsoft.com/office/drawing/2014/main" id="{86650689-ED62-7831-FBF4-08A23E3A1EF5}"/>
                </a:ext>
              </a:extLst>
            </p:cNvPr>
            <p:cNvSpPr/>
            <p:nvPr/>
          </p:nvSpPr>
          <p:spPr bwMode="auto">
            <a:xfrm>
              <a:off x="8640788" y="2546967"/>
              <a:ext cx="29958" cy="83217"/>
            </a:xfrm>
            <a:custGeom>
              <a:avLst/>
              <a:gdLst>
                <a:gd name="T0" fmla="*/ 9 w 9"/>
                <a:gd name="T1" fmla="*/ 0 h 24"/>
                <a:gd name="T2" fmla="*/ 0 w 9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cubicBezTo>
                    <a:pt x="9" y="0"/>
                    <a:pt x="1" y="13"/>
                    <a:pt x="0" y="24"/>
                  </a:cubicBezTo>
                </a:path>
              </a:pathLst>
            </a:custGeom>
            <a:solidFill>
              <a:srgbClr val="FFCB31"/>
            </a:solidFill>
            <a:ln w="76200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Sḻïḍê">
              <a:extLst>
                <a:ext uri="{FF2B5EF4-FFF2-40B4-BE49-F238E27FC236}">
                  <a16:creationId xmlns:a16="http://schemas.microsoft.com/office/drawing/2014/main" id="{536416E9-CFC1-2D48-3F0E-87E973361002}"/>
                </a:ext>
              </a:extLst>
            </p:cNvPr>
            <p:cNvSpPr/>
            <p:nvPr/>
          </p:nvSpPr>
          <p:spPr bwMode="auto">
            <a:xfrm>
              <a:off x="8640788" y="2546967"/>
              <a:ext cx="29958" cy="83217"/>
            </a:xfrm>
            <a:custGeom>
              <a:avLst/>
              <a:gdLst>
                <a:gd name="T0" fmla="*/ 9 w 9"/>
                <a:gd name="T1" fmla="*/ 0 h 24"/>
                <a:gd name="T2" fmla="*/ 0 w 9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cubicBezTo>
                    <a:pt x="9" y="0"/>
                    <a:pt x="1" y="13"/>
                    <a:pt x="0" y="24"/>
                  </a:cubicBezTo>
                </a:path>
              </a:pathLst>
            </a:custGeom>
            <a:noFill/>
            <a:ln w="76200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83" name="矩形 82">
            <a:extLst>
              <a:ext uri="{FF2B5EF4-FFF2-40B4-BE49-F238E27FC236}">
                <a16:creationId xmlns:a16="http://schemas.microsoft.com/office/drawing/2014/main" id="{97F69656-FAF1-48BB-8F1D-9E3442941BBA}"/>
              </a:ext>
            </a:extLst>
          </p:cNvPr>
          <p:cNvSpPr/>
          <p:nvPr/>
        </p:nvSpPr>
        <p:spPr>
          <a:xfrm>
            <a:off x="1191491" y="2687782"/>
            <a:ext cx="2379399" cy="34821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89F4AE3A-1E49-0485-FAA9-DF8EB0E88338}"/>
              </a:ext>
            </a:extLst>
          </p:cNvPr>
          <p:cNvCxnSpPr/>
          <p:nvPr/>
        </p:nvCxnSpPr>
        <p:spPr>
          <a:xfrm>
            <a:off x="2804512" y="3923009"/>
            <a:ext cx="57662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D8FDF75E-8CD6-CBE4-CC4A-35ECEC33C563}"/>
              </a:ext>
            </a:extLst>
          </p:cNvPr>
          <p:cNvCxnSpPr/>
          <p:nvPr/>
        </p:nvCxnSpPr>
        <p:spPr>
          <a:xfrm flipH="1">
            <a:off x="2804512" y="4772967"/>
            <a:ext cx="57662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D1D1362E-152C-647D-5293-F326FA20813F}"/>
              </a:ext>
            </a:extLst>
          </p:cNvPr>
          <p:cNvSpPr/>
          <p:nvPr/>
        </p:nvSpPr>
        <p:spPr>
          <a:xfrm>
            <a:off x="3408907" y="2845531"/>
            <a:ext cx="344897" cy="1434567"/>
          </a:xfrm>
          <a:prstGeom prst="roundRect">
            <a:avLst/>
          </a:prstGeom>
          <a:solidFill>
            <a:schemeClr val="bg1"/>
          </a:solidFill>
          <a:ln>
            <a:solidFill>
              <a:srgbClr val="0066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阿里巴巴普惠体" panose="00020600040101010101"/>
                <a:ea typeface="阿里巴巴普惠体" panose="00020600040101010101"/>
              </a:rPr>
              <a:t>请求拦截器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3E534BA2-E3E1-963D-2D27-FE29C0FF3313}"/>
              </a:ext>
            </a:extLst>
          </p:cNvPr>
          <p:cNvSpPr/>
          <p:nvPr/>
        </p:nvSpPr>
        <p:spPr>
          <a:xfrm>
            <a:off x="3401387" y="4518975"/>
            <a:ext cx="344897" cy="1434567"/>
          </a:xfrm>
          <a:prstGeom prst="roundRect">
            <a:avLst/>
          </a:prstGeom>
          <a:solidFill>
            <a:schemeClr val="bg1"/>
          </a:solidFill>
          <a:ln>
            <a:solidFill>
              <a:srgbClr val="0066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阿里巴巴普惠体" panose="00020600040101010101"/>
                <a:ea typeface="阿里巴巴普惠体" panose="00020600040101010101"/>
              </a:rPr>
              <a:t>响应拦截器</a:t>
            </a:r>
          </a:p>
        </p:txBody>
      </p:sp>
      <p:sp>
        <p:nvSpPr>
          <p:cNvPr id="86" name="html-file-with-code-symbol_29515">
            <a:extLst>
              <a:ext uri="{FF2B5EF4-FFF2-40B4-BE49-F238E27FC236}">
                <a16:creationId xmlns:a16="http://schemas.microsoft.com/office/drawing/2014/main" id="{1FB559AB-5253-5D16-A93E-C11ED6A90C75}"/>
              </a:ext>
            </a:extLst>
          </p:cNvPr>
          <p:cNvSpPr/>
          <p:nvPr/>
        </p:nvSpPr>
        <p:spPr>
          <a:xfrm>
            <a:off x="1850292" y="3691309"/>
            <a:ext cx="954220" cy="1313392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  <a:gd name="connsiteX43" fmla="*/ 121763 h 600884"/>
              <a:gd name="connsiteY43" fmla="*/ 121763 h 600884"/>
              <a:gd name="connsiteX44" fmla="*/ 121763 h 600884"/>
              <a:gd name="connsiteY44" fmla="*/ 121763 h 600884"/>
              <a:gd name="connsiteX45" fmla="*/ 121763 h 600884"/>
              <a:gd name="connsiteY45" fmla="*/ 121763 h 600884"/>
              <a:gd name="connsiteX46" fmla="*/ 121763 h 600884"/>
              <a:gd name="connsiteY46" fmla="*/ 121763 h 600884"/>
              <a:gd name="connsiteX47" fmla="*/ 121763 h 600884"/>
              <a:gd name="connsiteY47" fmla="*/ 121763 h 600884"/>
              <a:gd name="connsiteX48" fmla="*/ 121763 h 600884"/>
              <a:gd name="connsiteY48" fmla="*/ 121763 h 600884"/>
              <a:gd name="connsiteX49" fmla="*/ 121763 h 600884"/>
              <a:gd name="connsiteY49" fmla="*/ 121763 h 600884"/>
              <a:gd name="connsiteX50" fmla="*/ 121763 h 600884"/>
              <a:gd name="connsiteY50" fmla="*/ 121763 h 600884"/>
              <a:gd name="connsiteX51" fmla="*/ 121763 h 600884"/>
              <a:gd name="connsiteY51" fmla="*/ 121763 h 600884"/>
              <a:gd name="connsiteX52" fmla="*/ 121763 h 600884"/>
              <a:gd name="connsiteY52" fmla="*/ 121763 h 600884"/>
              <a:gd name="connsiteX53" fmla="*/ 121763 h 600884"/>
              <a:gd name="connsiteY53" fmla="*/ 121763 h 600884"/>
              <a:gd name="connsiteX54" fmla="*/ 121763 h 600884"/>
              <a:gd name="connsiteY54" fmla="*/ 121763 h 600884"/>
              <a:gd name="connsiteX55" fmla="*/ 121763 h 600884"/>
              <a:gd name="connsiteY55" fmla="*/ 121763 h 600884"/>
              <a:gd name="connsiteX56" fmla="*/ 121763 h 600884"/>
              <a:gd name="connsiteY56" fmla="*/ 121763 h 600884"/>
              <a:gd name="connsiteX57" fmla="*/ 121763 h 600884"/>
              <a:gd name="connsiteY57" fmla="*/ 121763 h 600884"/>
              <a:gd name="connsiteX58" fmla="*/ 121763 h 600884"/>
              <a:gd name="connsiteY58" fmla="*/ 121763 h 600884"/>
              <a:gd name="connsiteX59" fmla="*/ 121763 h 600884"/>
              <a:gd name="connsiteY59" fmla="*/ 121763 h 600884"/>
              <a:gd name="connsiteX60" fmla="*/ 121763 h 600884"/>
              <a:gd name="connsiteY60" fmla="*/ 121763 h 600884"/>
              <a:gd name="connsiteX61" fmla="*/ 121763 h 600884"/>
              <a:gd name="connsiteY61" fmla="*/ 121763 h 600884"/>
              <a:gd name="connsiteX62" fmla="*/ 121763 h 600884"/>
              <a:gd name="connsiteY62" fmla="*/ 121763 h 600884"/>
              <a:gd name="connsiteX63" fmla="*/ 121763 h 600884"/>
              <a:gd name="connsiteY63" fmla="*/ 121763 h 600884"/>
              <a:gd name="connsiteX64" fmla="*/ 121763 h 600884"/>
              <a:gd name="connsiteY64" fmla="*/ 121763 h 600884"/>
              <a:gd name="connsiteX65" fmla="*/ 121763 h 600884"/>
              <a:gd name="connsiteY65" fmla="*/ 121763 h 600884"/>
              <a:gd name="connsiteX66" fmla="*/ 121763 h 600884"/>
              <a:gd name="connsiteY66" fmla="*/ 121763 h 600884"/>
              <a:gd name="connsiteX67" fmla="*/ 121763 h 600884"/>
              <a:gd name="connsiteY67" fmla="*/ 121763 h 600884"/>
              <a:gd name="connsiteX68" fmla="*/ 121763 h 600884"/>
              <a:gd name="connsiteY68" fmla="*/ 121763 h 600884"/>
              <a:gd name="connsiteX69" fmla="*/ 121763 h 600884"/>
              <a:gd name="connsiteY69" fmla="*/ 121763 h 600884"/>
              <a:gd name="connsiteX70" fmla="*/ 121763 h 600884"/>
              <a:gd name="connsiteY70" fmla="*/ 121763 h 600884"/>
              <a:gd name="connsiteX71" fmla="*/ 121763 h 600884"/>
              <a:gd name="connsiteY71" fmla="*/ 121763 h 600884"/>
              <a:gd name="connsiteX72" fmla="*/ 121763 h 600884"/>
              <a:gd name="connsiteY72" fmla="*/ 121763 h 600884"/>
              <a:gd name="connsiteX73" fmla="*/ 121763 h 600884"/>
              <a:gd name="connsiteY73" fmla="*/ 121763 h 600884"/>
              <a:gd name="connsiteX74" fmla="*/ 121763 h 600884"/>
              <a:gd name="connsiteY74" fmla="*/ 121763 h 600884"/>
              <a:gd name="connsiteX75" fmla="*/ 121763 h 600884"/>
              <a:gd name="connsiteY75" fmla="*/ 121763 h 600884"/>
              <a:gd name="connsiteX76" fmla="*/ 121763 h 600884"/>
              <a:gd name="connsiteY76" fmla="*/ 121763 h 600884"/>
              <a:gd name="connsiteX77" fmla="*/ 121763 h 600884"/>
              <a:gd name="connsiteY77" fmla="*/ 121763 h 600884"/>
              <a:gd name="connsiteX78" fmla="*/ 121763 h 600884"/>
              <a:gd name="connsiteY78" fmla="*/ 121763 h 600884"/>
              <a:gd name="connsiteX79" fmla="*/ 121763 h 600884"/>
              <a:gd name="connsiteY79" fmla="*/ 121763 h 600884"/>
              <a:gd name="connsiteX80" fmla="*/ 121763 h 600884"/>
              <a:gd name="connsiteY80" fmla="*/ 121763 h 600884"/>
              <a:gd name="connsiteX81" fmla="*/ 121763 h 600884"/>
              <a:gd name="connsiteY81" fmla="*/ 121763 h 600884"/>
              <a:gd name="connsiteX82" fmla="*/ 121763 h 600884"/>
              <a:gd name="connsiteY82" fmla="*/ 121763 h 600884"/>
              <a:gd name="connsiteX83" fmla="*/ 121763 h 600884"/>
              <a:gd name="connsiteY83" fmla="*/ 121763 h 600884"/>
              <a:gd name="connsiteX84" fmla="*/ 121763 h 600884"/>
              <a:gd name="connsiteY84" fmla="*/ 121763 h 600884"/>
              <a:gd name="connsiteX85" fmla="*/ 121763 h 600884"/>
              <a:gd name="connsiteY85" fmla="*/ 121763 h 600884"/>
              <a:gd name="connsiteX86" fmla="*/ 121763 h 600884"/>
              <a:gd name="connsiteY86" fmla="*/ 121763 h 600884"/>
              <a:gd name="connsiteX87" fmla="*/ 121763 h 600884"/>
              <a:gd name="connsiteY87" fmla="*/ 121763 h 600884"/>
              <a:gd name="connsiteX88" fmla="*/ 121763 h 600884"/>
              <a:gd name="connsiteY88" fmla="*/ 121763 h 600884"/>
              <a:gd name="connsiteX89" fmla="*/ 121763 h 600884"/>
              <a:gd name="connsiteY89" fmla="*/ 121763 h 600884"/>
              <a:gd name="connsiteX90" fmla="*/ 121763 h 600884"/>
              <a:gd name="connsiteY90" fmla="*/ 121763 h 600884"/>
              <a:gd name="connsiteX91" fmla="*/ 121763 h 600884"/>
              <a:gd name="connsiteY91" fmla="*/ 121763 h 600884"/>
              <a:gd name="connsiteX92" fmla="*/ 121763 h 600884"/>
              <a:gd name="connsiteY92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440751" h="606651">
                <a:moveTo>
                  <a:pt x="354801" y="441359"/>
                </a:moveTo>
                <a:lnTo>
                  <a:pt x="354801" y="549902"/>
                </a:lnTo>
                <a:lnTo>
                  <a:pt x="420898" y="549902"/>
                </a:lnTo>
                <a:lnTo>
                  <a:pt x="420898" y="529333"/>
                </a:lnTo>
                <a:lnTo>
                  <a:pt x="378874" y="529333"/>
                </a:lnTo>
                <a:lnTo>
                  <a:pt x="378874" y="441359"/>
                </a:lnTo>
                <a:close/>
                <a:moveTo>
                  <a:pt x="226414" y="441359"/>
                </a:moveTo>
                <a:lnTo>
                  <a:pt x="219631" y="549984"/>
                </a:lnTo>
                <a:lnTo>
                  <a:pt x="241801" y="549984"/>
                </a:lnTo>
                <a:lnTo>
                  <a:pt x="243621" y="508682"/>
                </a:lnTo>
                <a:cubicBezTo>
                  <a:pt x="244448" y="495135"/>
                  <a:pt x="244944" y="478366"/>
                  <a:pt x="245523" y="463745"/>
                </a:cubicBezTo>
                <a:lnTo>
                  <a:pt x="245854" y="463745"/>
                </a:lnTo>
                <a:cubicBezTo>
                  <a:pt x="248336" y="477870"/>
                  <a:pt x="251976" y="493400"/>
                  <a:pt x="255450" y="506121"/>
                </a:cubicBezTo>
                <a:lnTo>
                  <a:pt x="266701" y="548167"/>
                </a:lnTo>
                <a:lnTo>
                  <a:pt x="285396" y="548167"/>
                </a:lnTo>
                <a:lnTo>
                  <a:pt x="298301" y="505791"/>
                </a:lnTo>
                <a:cubicBezTo>
                  <a:pt x="302355" y="493069"/>
                  <a:pt x="306739" y="477622"/>
                  <a:pt x="310048" y="463745"/>
                </a:cubicBezTo>
                <a:lnTo>
                  <a:pt x="310544" y="463745"/>
                </a:lnTo>
                <a:cubicBezTo>
                  <a:pt x="310544" y="479522"/>
                  <a:pt x="311041" y="495300"/>
                  <a:pt x="311454" y="508351"/>
                </a:cubicBezTo>
                <a:lnTo>
                  <a:pt x="313026" y="549902"/>
                </a:lnTo>
                <a:lnTo>
                  <a:pt x="313026" y="549984"/>
                </a:lnTo>
                <a:lnTo>
                  <a:pt x="336437" y="549984"/>
                </a:lnTo>
                <a:lnTo>
                  <a:pt x="330646" y="441359"/>
                </a:lnTo>
                <a:lnTo>
                  <a:pt x="299377" y="441359"/>
                </a:lnTo>
                <a:lnTo>
                  <a:pt x="288126" y="477457"/>
                </a:lnTo>
                <a:cubicBezTo>
                  <a:pt x="284652" y="489517"/>
                  <a:pt x="281012" y="503891"/>
                  <a:pt x="278034" y="516447"/>
                </a:cubicBezTo>
                <a:lnTo>
                  <a:pt x="277538" y="516447"/>
                </a:lnTo>
                <a:cubicBezTo>
                  <a:pt x="275221" y="503725"/>
                  <a:pt x="271912" y="490178"/>
                  <a:pt x="268604" y="477622"/>
                </a:cubicBezTo>
                <a:lnTo>
                  <a:pt x="258263" y="441359"/>
                </a:lnTo>
                <a:close/>
                <a:moveTo>
                  <a:pt x="128552" y="441359"/>
                </a:moveTo>
                <a:lnTo>
                  <a:pt x="128552" y="461927"/>
                </a:lnTo>
                <a:lnTo>
                  <a:pt x="156926" y="461927"/>
                </a:lnTo>
                <a:lnTo>
                  <a:pt x="156926" y="549902"/>
                </a:lnTo>
                <a:lnTo>
                  <a:pt x="180999" y="549902"/>
                </a:lnTo>
                <a:lnTo>
                  <a:pt x="180999" y="461927"/>
                </a:lnTo>
                <a:lnTo>
                  <a:pt x="209869" y="461927"/>
                </a:lnTo>
                <a:lnTo>
                  <a:pt x="209869" y="441359"/>
                </a:lnTo>
                <a:close/>
                <a:moveTo>
                  <a:pt x="28374" y="441359"/>
                </a:moveTo>
                <a:lnTo>
                  <a:pt x="28374" y="549902"/>
                </a:lnTo>
                <a:lnTo>
                  <a:pt x="52364" y="549902"/>
                </a:lnTo>
                <a:lnTo>
                  <a:pt x="52364" y="504469"/>
                </a:lnTo>
                <a:lnTo>
                  <a:pt x="91823" y="504469"/>
                </a:lnTo>
                <a:lnTo>
                  <a:pt x="91823" y="549902"/>
                </a:lnTo>
                <a:lnTo>
                  <a:pt x="115647" y="549902"/>
                </a:lnTo>
                <a:lnTo>
                  <a:pt x="115647" y="441359"/>
                </a:lnTo>
                <a:lnTo>
                  <a:pt x="91823" y="441359"/>
                </a:lnTo>
                <a:lnTo>
                  <a:pt x="91823" y="483074"/>
                </a:lnTo>
                <a:lnTo>
                  <a:pt x="52364" y="483074"/>
                </a:lnTo>
                <a:lnTo>
                  <a:pt x="52364" y="441359"/>
                </a:lnTo>
                <a:close/>
                <a:moveTo>
                  <a:pt x="262856" y="215719"/>
                </a:moveTo>
                <a:lnTo>
                  <a:pt x="354168" y="257498"/>
                </a:lnTo>
                <a:lnTo>
                  <a:pt x="354168" y="274920"/>
                </a:lnTo>
                <a:lnTo>
                  <a:pt x="262856" y="316698"/>
                </a:lnTo>
                <a:lnTo>
                  <a:pt x="262856" y="296552"/>
                </a:lnTo>
                <a:lnTo>
                  <a:pt x="333472" y="266415"/>
                </a:lnTo>
                <a:lnTo>
                  <a:pt x="333472" y="266002"/>
                </a:lnTo>
                <a:lnTo>
                  <a:pt x="262856" y="235866"/>
                </a:lnTo>
                <a:close/>
                <a:moveTo>
                  <a:pt x="177825" y="215719"/>
                </a:moveTo>
                <a:lnTo>
                  <a:pt x="177825" y="235866"/>
                </a:lnTo>
                <a:lnTo>
                  <a:pt x="108836" y="266002"/>
                </a:lnTo>
                <a:lnTo>
                  <a:pt x="108836" y="266415"/>
                </a:lnTo>
                <a:lnTo>
                  <a:pt x="177825" y="296552"/>
                </a:lnTo>
                <a:lnTo>
                  <a:pt x="177825" y="316698"/>
                </a:lnTo>
                <a:lnTo>
                  <a:pt x="86584" y="274342"/>
                </a:lnTo>
                <a:lnTo>
                  <a:pt x="86584" y="257993"/>
                </a:lnTo>
                <a:close/>
                <a:moveTo>
                  <a:pt x="232598" y="186575"/>
                </a:moveTo>
                <a:lnTo>
                  <a:pt x="251777" y="186575"/>
                </a:lnTo>
                <a:lnTo>
                  <a:pt x="211187" y="324319"/>
                </a:lnTo>
                <a:lnTo>
                  <a:pt x="192008" y="324319"/>
                </a:lnTo>
                <a:close/>
                <a:moveTo>
                  <a:pt x="23824" y="23790"/>
                </a:moveTo>
                <a:lnTo>
                  <a:pt x="23824" y="403939"/>
                </a:lnTo>
                <a:lnTo>
                  <a:pt x="416927" y="403939"/>
                </a:lnTo>
                <a:lnTo>
                  <a:pt x="416927" y="157362"/>
                </a:lnTo>
                <a:lnTo>
                  <a:pt x="311703" y="157362"/>
                </a:lnTo>
                <a:cubicBezTo>
                  <a:pt x="305085" y="157362"/>
                  <a:pt x="299790" y="152076"/>
                  <a:pt x="299790" y="145467"/>
                </a:cubicBezTo>
                <a:lnTo>
                  <a:pt x="299790" y="23790"/>
                </a:lnTo>
                <a:close/>
                <a:moveTo>
                  <a:pt x="23824" y="0"/>
                </a:moveTo>
                <a:lnTo>
                  <a:pt x="311703" y="0"/>
                </a:lnTo>
                <a:cubicBezTo>
                  <a:pt x="312612" y="0"/>
                  <a:pt x="313522" y="165"/>
                  <a:pt x="314432" y="330"/>
                </a:cubicBezTo>
                <a:cubicBezTo>
                  <a:pt x="314681" y="413"/>
                  <a:pt x="314846" y="495"/>
                  <a:pt x="315094" y="578"/>
                </a:cubicBezTo>
                <a:cubicBezTo>
                  <a:pt x="315921" y="826"/>
                  <a:pt x="316666" y="1156"/>
                  <a:pt x="317410" y="1569"/>
                </a:cubicBezTo>
                <a:cubicBezTo>
                  <a:pt x="317659" y="1652"/>
                  <a:pt x="317990" y="1817"/>
                  <a:pt x="318238" y="1982"/>
                </a:cubicBezTo>
                <a:cubicBezTo>
                  <a:pt x="319065" y="2561"/>
                  <a:pt x="319892" y="3221"/>
                  <a:pt x="320554" y="3965"/>
                </a:cubicBezTo>
                <a:cubicBezTo>
                  <a:pt x="320637" y="4047"/>
                  <a:pt x="320637" y="4047"/>
                  <a:pt x="320637" y="4047"/>
                </a:cubicBezTo>
                <a:lnTo>
                  <a:pt x="437773" y="137702"/>
                </a:lnTo>
                <a:cubicBezTo>
                  <a:pt x="439676" y="139850"/>
                  <a:pt x="440586" y="142576"/>
                  <a:pt x="440669" y="145385"/>
                </a:cubicBezTo>
                <a:cubicBezTo>
                  <a:pt x="440669" y="145798"/>
                  <a:pt x="440751" y="146293"/>
                  <a:pt x="440751" y="146706"/>
                </a:cubicBezTo>
                <a:lnTo>
                  <a:pt x="440751" y="582861"/>
                </a:lnTo>
                <a:cubicBezTo>
                  <a:pt x="440751" y="595995"/>
                  <a:pt x="430080" y="606651"/>
                  <a:pt x="416927" y="606651"/>
                </a:cubicBezTo>
                <a:lnTo>
                  <a:pt x="23824" y="606651"/>
                </a:lnTo>
                <a:cubicBezTo>
                  <a:pt x="10671" y="606651"/>
                  <a:pt x="0" y="595995"/>
                  <a:pt x="0" y="582861"/>
                </a:cubicBezTo>
                <a:lnTo>
                  <a:pt x="0" y="23790"/>
                </a:lnTo>
                <a:cubicBezTo>
                  <a:pt x="0" y="10656"/>
                  <a:pt x="10671" y="0"/>
                  <a:pt x="2382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033E1E2-F833-90A5-8B84-C95FCD0E1C69}"/>
              </a:ext>
            </a:extLst>
          </p:cNvPr>
          <p:cNvSpPr txBox="1"/>
          <p:nvPr/>
        </p:nvSpPr>
        <p:spPr>
          <a:xfrm>
            <a:off x="3746284" y="3118861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成功：配置请求头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FEEFD46B-81A7-155D-911A-E0635EEF1B8D}"/>
              </a:ext>
            </a:extLst>
          </p:cNvPr>
          <p:cNvSpPr txBox="1"/>
          <p:nvPr/>
        </p:nvSpPr>
        <p:spPr>
          <a:xfrm>
            <a:off x="3750695" y="3495314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失败：请求错误处理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4636580-507A-CA44-6824-964C9672E9D4}"/>
              </a:ext>
            </a:extLst>
          </p:cNvPr>
          <p:cNvSpPr txBox="1"/>
          <p:nvPr/>
        </p:nvSpPr>
        <p:spPr>
          <a:xfrm>
            <a:off x="3759147" y="4958060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成功：响应数据处理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0A72B389-2136-73EA-67BB-254D75A82D7E}"/>
              </a:ext>
            </a:extLst>
          </p:cNvPr>
          <p:cNvSpPr txBox="1"/>
          <p:nvPr/>
        </p:nvSpPr>
        <p:spPr>
          <a:xfrm>
            <a:off x="3763558" y="533451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失败：响应错误提示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6439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91" grpId="0"/>
      <p:bldP spid="92" grpId="0"/>
      <p:bldP spid="93" grpId="0"/>
      <p:bldP spid="9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0BC5CEF-7753-FD24-10A4-F72D7913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拦截器</a:t>
            </a:r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74BDEC5A-7861-17E1-ACB0-6730A2F51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5450" y="1743281"/>
            <a:ext cx="9214230" cy="517190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0" i="0">
                <a:solidFill>
                  <a:srgbClr val="373747"/>
                </a:solidFill>
                <a:effectLst/>
                <a:latin typeface="DM Sans" pitchFamily="2" charset="0"/>
              </a:rPr>
              <a:t>在请求或响应被 </a:t>
            </a:r>
            <a:r>
              <a:rPr lang="en-US" altLang="zh-CN" b="0" i="0">
                <a:solidFill>
                  <a:srgbClr val="373747"/>
                </a:solidFill>
                <a:effectLst/>
                <a:latin typeface="DM Sans" pitchFamily="2" charset="0"/>
              </a:rPr>
              <a:t>then </a:t>
            </a:r>
            <a:r>
              <a:rPr lang="zh-CN" altLang="en-US" b="0" i="0">
                <a:solidFill>
                  <a:srgbClr val="373747"/>
                </a:solidFill>
                <a:effectLst/>
                <a:latin typeface="DM Sans" pitchFamily="2" charset="0"/>
              </a:rPr>
              <a:t>或 </a:t>
            </a:r>
            <a:r>
              <a:rPr lang="en-US" altLang="zh-CN" b="0" i="0">
                <a:solidFill>
                  <a:srgbClr val="373747"/>
                </a:solidFill>
                <a:effectLst/>
                <a:latin typeface="DM Sans" pitchFamily="2" charset="0"/>
              </a:rPr>
              <a:t>catch </a:t>
            </a:r>
            <a:r>
              <a:rPr lang="zh-CN" altLang="en-US" b="0" i="0">
                <a:solidFill>
                  <a:srgbClr val="373747"/>
                </a:solidFill>
                <a:effectLst/>
                <a:latin typeface="DM Sans" pitchFamily="2" charset="0"/>
              </a:rPr>
              <a:t>处理前拦截它们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A6C9B1-5DAD-8E8C-D417-587D262E3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50" y="2654544"/>
            <a:ext cx="4038600" cy="2533650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A91DA05D-242A-DF04-D7BB-8E14FA03AAA2}"/>
              </a:ext>
            </a:extLst>
          </p:cNvPr>
          <p:cNvSpPr/>
          <p:nvPr/>
        </p:nvSpPr>
        <p:spPr>
          <a:xfrm>
            <a:off x="1306286" y="2914023"/>
            <a:ext cx="3386294" cy="954593"/>
          </a:xfrm>
          <a:prstGeom prst="roundRect">
            <a:avLst>
              <a:gd name="adj" fmla="val 9299"/>
            </a:avLst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8DC01A5-8CB4-7E4E-8C7D-61A65A3A7E7E}"/>
              </a:ext>
            </a:extLst>
          </p:cNvPr>
          <p:cNvSpPr/>
          <p:nvPr/>
        </p:nvSpPr>
        <p:spPr>
          <a:xfrm>
            <a:off x="1306286" y="4012643"/>
            <a:ext cx="3386294" cy="954593"/>
          </a:xfrm>
          <a:prstGeom prst="roundRect">
            <a:avLst>
              <a:gd name="adj" fmla="val 9299"/>
            </a:avLst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2035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Element Plus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596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9C3A8D-39A1-0F22-B421-16381CC9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Element Plus</a:t>
            </a:r>
            <a:endParaRPr lang="zh-CN" altLang="en-US"/>
          </a:p>
        </p:txBody>
      </p:sp>
      <p:sp>
        <p:nvSpPr>
          <p:cNvPr id="7" name="文本占位符 16">
            <a:extLst>
              <a:ext uri="{FF2B5EF4-FFF2-40B4-BE49-F238E27FC236}">
                <a16:creationId xmlns:a16="http://schemas.microsoft.com/office/drawing/2014/main" id="{7BA88928-40EA-D7C3-2A81-618E781EC6B3}"/>
              </a:ext>
            </a:extLst>
          </p:cNvPr>
          <p:cNvSpPr txBox="1">
            <a:spLocks/>
          </p:cNvSpPr>
          <p:nvPr/>
        </p:nvSpPr>
        <p:spPr>
          <a:xfrm>
            <a:off x="710879" y="1527628"/>
            <a:ext cx="10748056" cy="1602433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marR="0" lvl="0" indent="-3600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Element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Alibaba PuHuiTi R" pitchFamily="18" charset="-122"/>
              </a:rPr>
              <a:t>：是饿了么团队研发的，基于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Vue 3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Alibaba PuHuiTi R" pitchFamily="18" charset="-122"/>
              </a:rPr>
              <a:t>，面向设计师和开发者的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ira Code" panose="020B0809050000020004" pitchFamily="49" charset="0"/>
                <a:ea typeface="Alibaba PuHuiTi R" pitchFamily="18" charset="-122"/>
              </a:rPr>
              <a:t>组件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Alibaba PuHuiTi R" pitchFamily="18" charset="-122"/>
              </a:rPr>
              <a:t>库。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60000" marR="0" lvl="0" indent="-3600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Alibaba PuHuiTi R" pitchFamily="18" charset="-122"/>
              </a:rPr>
              <a:t>组件：组成网页的部件，例如 超链接、按钮、图片、表格、表单、分页条等等。</a:t>
            </a:r>
          </a:p>
          <a:p>
            <a:pPr marL="360000" marR="0" lvl="0" indent="-3600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Alibaba PuHuiTi R" pitchFamily="18" charset="-122"/>
              </a:rPr>
              <a:t>官网：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hlinkClick r:id="rId2"/>
              </a:rPr>
              <a:t>https://element-plus.org/zh-CN/#/zh-CN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089B2AD-B223-93FB-61E8-94F29447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83" y="3581082"/>
            <a:ext cx="4305673" cy="36579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33E719C-4B4E-BC69-331A-50F97A955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448" y="4472025"/>
            <a:ext cx="3365621" cy="1716692"/>
          </a:xfrm>
          <a:prstGeom prst="roundRect">
            <a:avLst>
              <a:gd name="adj" fmla="val 59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7331ECD-DBA2-7678-CE3E-A280DD086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441" y="4543826"/>
            <a:ext cx="3752850" cy="1819275"/>
          </a:xfrm>
          <a:prstGeom prst="roundRect">
            <a:avLst>
              <a:gd name="adj" fmla="val 6518"/>
            </a:avLst>
          </a:prstGeom>
          <a:ln w="6350">
            <a:solidFill>
              <a:schemeClr val="tx1"/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3FE756E-40F1-8FE6-C7E3-F899C9BE0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754" y="4936881"/>
            <a:ext cx="990686" cy="723963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B97E206-977D-531B-50C8-09633D27A643}"/>
              </a:ext>
            </a:extLst>
          </p:cNvPr>
          <p:cNvCxnSpPr>
            <a:cxnSpLocks/>
          </p:cNvCxnSpPr>
          <p:nvPr/>
        </p:nvCxnSpPr>
        <p:spPr>
          <a:xfrm>
            <a:off x="5840473" y="3314700"/>
            <a:ext cx="0" cy="3244362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AD4EDB7F-8867-A135-33F2-B151E8860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9173" y="3370892"/>
            <a:ext cx="4747844" cy="83961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F95FB0A-276E-05CE-5867-3F86B90E9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4241" y="4743309"/>
            <a:ext cx="2334520" cy="11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1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Element Plus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DF63CDF6-076E-C93B-FF39-C698AEF90C8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54567" y="3319625"/>
            <a:ext cx="5466080" cy="2497810"/>
          </a:xfrm>
        </p:spPr>
        <p:txBody>
          <a:bodyPr/>
          <a:lstStyle/>
          <a:p>
            <a:r>
              <a:rPr lang="zh-CN" altLang="en-US"/>
              <a:t>快速入门</a:t>
            </a:r>
            <a:endParaRPr lang="en-US" altLang="zh-CN"/>
          </a:p>
          <a:p>
            <a:r>
              <a:rPr lang="zh-CN" altLang="en-US"/>
              <a:t>常用组件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78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C9A273-0BE2-C94D-BDAC-87360FCF2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Element Plus</a:t>
            </a:r>
            <a:r>
              <a:rPr lang="zh-CN" altLang="en-US"/>
              <a:t>快速入门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92BAAB6-77D3-588A-9D9F-836B08FA8C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8673" y="1765101"/>
            <a:ext cx="10982668" cy="451019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准备工作：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>
                <a:latin typeface="Fira Code" panose="020B0809050000020004" pitchFamily="49" charset="0"/>
              </a:rPr>
              <a:t>创建一个工程化的</a:t>
            </a:r>
            <a:r>
              <a:rPr lang="en-US" altLang="zh-CN" sz="1400">
                <a:latin typeface="Fira Code" panose="020B0809050000020004" pitchFamily="49" charset="0"/>
              </a:rPr>
              <a:t>vue</a:t>
            </a:r>
            <a:r>
              <a:rPr lang="zh-CN" altLang="en-US" sz="1400">
                <a:latin typeface="Fira Code" panose="020B0809050000020004" pitchFamily="49" charset="0"/>
              </a:rPr>
              <a:t>项目</a:t>
            </a:r>
            <a:endParaRPr lang="en-US" altLang="zh-CN" sz="1400">
              <a:latin typeface="Fira Code" panose="020B08090500000200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>
                <a:latin typeface="Fira Code" panose="020B0809050000020004" pitchFamily="49" charset="0"/>
              </a:rPr>
              <a:t>参照官方文档，安装</a:t>
            </a: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</a:rPr>
              <a:t>Element Plus</a:t>
            </a:r>
            <a:r>
              <a:rPr lang="zh-CN" altLang="en-US" sz="1400">
                <a:latin typeface="Fira Code" panose="020B0809050000020004" pitchFamily="49" charset="0"/>
              </a:rPr>
              <a:t>组件库（在当前工程的目录下）：</a:t>
            </a:r>
            <a:r>
              <a:rPr lang="en-US" altLang="zh-CN" sz="1400">
                <a:solidFill>
                  <a:srgbClr val="0000FF"/>
                </a:solidFill>
                <a:latin typeface="Fira Code" panose="020B0809050000020004" pitchFamily="49" charset="0"/>
              </a:rPr>
              <a:t>npm install element-plus --save</a:t>
            </a:r>
            <a:endParaRPr lang="en-US" altLang="zh-CN" sz="1400">
              <a:solidFill>
                <a:srgbClr val="0000FF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</a:rPr>
              <a:t>main.js</a:t>
            </a:r>
            <a:r>
              <a:rPr lang="zh-CN" altLang="en-US" sz="1400">
                <a:latin typeface="Fira Code" panose="020B0809050000020004" pitchFamily="49" charset="0"/>
              </a:rPr>
              <a:t>中引入</a:t>
            </a: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</a:rPr>
              <a:t>Element Plus</a:t>
            </a:r>
            <a:r>
              <a:rPr lang="zh-CN" altLang="en-US" sz="1400">
                <a:latin typeface="Fira Code" panose="020B0809050000020004" pitchFamily="49" charset="0"/>
              </a:rPr>
              <a:t>组件库（参照官方文档）</a:t>
            </a:r>
            <a:endParaRPr lang="en-US" altLang="zh-CN" sz="1400">
              <a:latin typeface="Fira Code" panose="020B08090500000200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400">
              <a:latin typeface="Fira Code" panose="020B08090500000200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40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40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40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40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40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制作组件：</a:t>
            </a:r>
            <a:endParaRPr lang="en-US" altLang="zh-CN">
              <a:latin typeface="Fira Code" panose="020B08090500000200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>
                <a:latin typeface="Fira Code" panose="020B0809050000020004" pitchFamily="49" charset="0"/>
                <a:ea typeface="Fira Code" panose="020B0809050000020004" pitchFamily="49" charset="0"/>
              </a:rPr>
              <a:t>访问</a:t>
            </a: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</a:rPr>
              <a:t>Element</a:t>
            </a:r>
            <a:r>
              <a:rPr lang="zh-CN" altLang="en-US" sz="1400">
                <a:latin typeface="Fira Code" panose="020B0809050000020004" pitchFamily="49" charset="0"/>
                <a:ea typeface="Fira Code" panose="020B0809050000020004" pitchFamily="49" charset="0"/>
              </a:rPr>
              <a:t>官方文档，复制组件代码，调整</a:t>
            </a:r>
            <a:endParaRPr lang="en-US" altLang="zh-CN" sz="140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45B154C-1E77-41CF-0ED3-773B72413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8458" b="3015"/>
          <a:stretch/>
        </p:blipFill>
        <p:spPr>
          <a:xfrm>
            <a:off x="1119187" y="6317066"/>
            <a:ext cx="8553731" cy="40646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808CA33-81CD-ABB8-683F-6E1DAC93825F}"/>
              </a:ext>
            </a:extLst>
          </p:cNvPr>
          <p:cNvGrpSpPr/>
          <p:nvPr/>
        </p:nvGrpSpPr>
        <p:grpSpPr>
          <a:xfrm>
            <a:off x="1271837" y="3348265"/>
            <a:ext cx="4624137" cy="1834834"/>
            <a:chOff x="6095995" y="2178086"/>
            <a:chExt cx="5552008" cy="393206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1A91C1B-2EB5-CC03-62E4-80750672E39C}"/>
                </a:ext>
              </a:extLst>
            </p:cNvPr>
            <p:cNvGrpSpPr/>
            <p:nvPr/>
          </p:nvGrpSpPr>
          <p:grpSpPr>
            <a:xfrm>
              <a:off x="6095996" y="2178086"/>
              <a:ext cx="5552007" cy="3932062"/>
              <a:chOff x="1756885" y="3189709"/>
              <a:chExt cx="10664538" cy="2009883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B3392114-1189-FAC8-442A-AE7BE570DA01}"/>
                  </a:ext>
                </a:extLst>
              </p:cNvPr>
              <p:cNvSpPr/>
              <p:nvPr/>
            </p:nvSpPr>
            <p:spPr>
              <a:xfrm>
                <a:off x="1756885" y="3189709"/>
                <a:ext cx="10664536" cy="2009882"/>
              </a:xfrm>
              <a:prstGeom prst="roundRect">
                <a:avLst>
                  <a:gd name="adj" fmla="val 1958"/>
                </a:avLst>
              </a:prstGeom>
              <a:solidFill>
                <a:srgbClr val="FFFFE4"/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zh-CN" sz="1400">
                  <a:solidFill>
                    <a:srgbClr val="000000"/>
                  </a:solidFill>
                  <a:effectLst/>
                  <a:latin typeface="JetBrains Mono"/>
                </a:endParaRPr>
              </a:p>
            </p:txBody>
          </p:sp>
          <p:sp>
            <p:nvSpPr>
              <p:cNvPr id="15" name="矩形: 对角圆角 14">
                <a:extLst>
                  <a:ext uri="{FF2B5EF4-FFF2-40B4-BE49-F238E27FC236}">
                    <a16:creationId xmlns:a16="http://schemas.microsoft.com/office/drawing/2014/main" id="{D2D4DA4A-74B9-7417-97CF-FDEB183799A9}"/>
                  </a:ext>
                </a:extLst>
              </p:cNvPr>
              <p:cNvSpPr/>
              <p:nvPr/>
            </p:nvSpPr>
            <p:spPr>
              <a:xfrm>
                <a:off x="8977729" y="5000257"/>
                <a:ext cx="3443694" cy="199335"/>
              </a:xfrm>
              <a:prstGeom prst="round2Diag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main.js</a:t>
                </a:r>
                <a:endPara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FAF50D0-4B9C-7066-8247-A9F3AA6C26CD}"/>
                </a:ext>
              </a:extLst>
            </p:cNvPr>
            <p:cNvSpPr txBox="1"/>
            <p:nvPr/>
          </p:nvSpPr>
          <p:spPr>
            <a:xfrm>
              <a:off x="6095995" y="2412329"/>
              <a:ext cx="5552006" cy="1436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 createApp } 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'vue'</a:t>
              </a:r>
              <a:endParaRPr lang="en-US" altLang="zh-CN" sz="11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1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ElementPlus 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'element-plus'</a:t>
              </a:r>
              <a:endParaRPr lang="en-US" altLang="zh-CN" sz="11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1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'element-plus/dist/index.css'</a:t>
              </a:r>
              <a:endParaRPr lang="en-US" altLang="zh-CN" sz="11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1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App 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'./App.vue'</a:t>
              </a:r>
              <a:endParaRPr lang="en-US" altLang="zh-CN" sz="11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altLang="zh-CN" sz="11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1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app = createApp(App)</a:t>
              </a:r>
            </a:p>
            <a:p>
              <a:br>
                <a:rPr lang="en-US" altLang="zh-CN" sz="11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1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app.use(ElementPlus)</a:t>
              </a:r>
            </a:p>
            <a:p>
              <a:r>
                <a:rPr lang="en-US" altLang="zh-CN" sz="11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app.mount(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'#app'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126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26C123-417B-D588-6728-9DC80C989E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2114" y="1875416"/>
            <a:ext cx="6617180" cy="1737360"/>
          </a:xfrm>
        </p:spPr>
        <p:txBody>
          <a:bodyPr/>
          <a:lstStyle/>
          <a:p>
            <a:r>
              <a:rPr lang="en-US" altLang="zh-CN"/>
              <a:t>ElementPlus</a:t>
            </a:r>
            <a:r>
              <a:rPr lang="zh-CN" altLang="en-US"/>
              <a:t>的使用步骤</a:t>
            </a:r>
            <a:endParaRPr lang="en-US" altLang="zh-CN"/>
          </a:p>
          <a:p>
            <a:pPr marL="895335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安装：</a:t>
            </a:r>
            <a:r>
              <a:rPr lang="en-US" altLang="zh-CN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npm install element-plus –save</a:t>
            </a:r>
          </a:p>
          <a:p>
            <a:pPr marL="895335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引入：在</a:t>
            </a:r>
            <a:r>
              <a:rPr lang="en-US" altLang="zh-CN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main.js</a:t>
            </a:r>
            <a:r>
              <a:rPr lang="zh-CN" altLang="en-US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中引入</a:t>
            </a:r>
            <a:r>
              <a:rPr lang="en-US" altLang="zh-CN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Element Plus</a:t>
            </a:r>
            <a:r>
              <a:rPr lang="zh-CN" altLang="en-US" sz="14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（参照官方文档）</a:t>
            </a:r>
            <a:endParaRPr lang="en-US" altLang="zh-CN" sz="1400" b="0">
              <a:solidFill>
                <a:srgbClr val="C00000"/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组件：访问官方文档中的组件，调整成我们需要的样子即可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A27217-87A6-62B7-7BF1-88A16D4E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534" y="3752993"/>
            <a:ext cx="4711046" cy="2701595"/>
          </a:xfrm>
          <a:prstGeom prst="roundRect">
            <a:avLst>
              <a:gd name="adj" fmla="val 2880"/>
            </a:avLst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44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1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852991-37B4-11FA-717D-356A81D4C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7249" y="1605280"/>
            <a:ext cx="5760538" cy="2814320"/>
          </a:xfrm>
        </p:spPr>
        <p:txBody>
          <a:bodyPr/>
          <a:lstStyle/>
          <a:p>
            <a:pPr lvl="1"/>
            <a:endParaRPr lang="en-US" altLang="zh-CN"/>
          </a:p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前置知识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2.js</a:t>
            </a:r>
            <a:r>
              <a:rPr lang="zh-CN" altLang="en-US"/>
              <a:t>导入导出</a:t>
            </a:r>
            <a:endParaRPr lang="en-US" altLang="zh-CN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2766821-8873-A5DD-8E92-1BA2B5C1B895}"/>
              </a:ext>
            </a:extLst>
          </p:cNvPr>
          <p:cNvSpPr/>
          <p:nvPr/>
        </p:nvSpPr>
        <p:spPr>
          <a:xfrm>
            <a:off x="5737558" y="2576400"/>
            <a:ext cx="5142243" cy="1243126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130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</a:t>
            </a: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tml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130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130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</a:t>
            </a: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avascript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130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</a:t>
            </a:r>
            <a:r>
              <a:rPr lang="en-US" altLang="zh-CN" sz="1300" noProof="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isual studio code</a:t>
            </a: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DBFB947-E050-371C-68F5-F96690A469CD}"/>
              </a:ext>
            </a:extLst>
          </p:cNvPr>
          <p:cNvSpPr/>
          <p:nvPr/>
        </p:nvSpPr>
        <p:spPr>
          <a:xfrm>
            <a:off x="5737558" y="4419600"/>
            <a:ext cx="5142243" cy="1814626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300" noProof="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导出</a:t>
            </a:r>
            <a:endParaRPr lang="en-US" altLang="zh-CN" sz="1300" noProof="0">
              <a:solidFill>
                <a:prstClr val="black">
                  <a:lumMod val="75000"/>
                  <a:lumOff val="25000"/>
                </a:prst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 eaLnBrk="0" fontAlgn="base" hangingPunct="0">
              <a:lnSpc>
                <a:spcPct val="150000"/>
              </a:lnSpc>
              <a:defRPr/>
            </a:pPr>
            <a:r>
              <a:rPr lang="en-US" altLang="zh-CN" sz="120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kumimoji="0" lang="en-US" altLang="zh-CN" sz="1300" b="0" i="0" u="none" strike="noStrike" kern="1200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30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导入</a:t>
            </a:r>
            <a:endParaRPr lang="en-US" altLang="zh-CN" sz="1300">
              <a:solidFill>
                <a:prstClr val="black">
                  <a:lumMod val="75000"/>
                  <a:lumOff val="25000"/>
                </a:prst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/>
            <a:r>
              <a:rPr lang="en-US" altLang="zh-CN" sz="1200">
                <a:solidFill>
                  <a:srgbClr val="800000"/>
                </a:solidFill>
                <a:latin typeface="Consolas" panose="020B0609020204030204" pitchFamily="49" charset="0"/>
              </a:rPr>
              <a:t>    &lt;script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>
                <a:solidFill>
                  <a:srgbClr val="E50000"/>
                </a:solidFill>
                <a:latin typeface="Consolas" panose="020B0609020204030204" pitchFamily="49" charset="0"/>
              </a:rPr>
              <a:t>type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200">
                <a:solidFill>
                  <a:srgbClr val="0000FF"/>
                </a:solidFill>
                <a:latin typeface="Consolas" panose="020B0609020204030204" pitchFamily="49" charset="0"/>
              </a:rPr>
              <a:t>"module"</a:t>
            </a:r>
            <a:r>
              <a:rPr lang="en-US" altLang="zh-CN" sz="12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20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 { … } </a:t>
            </a:r>
            <a:r>
              <a:rPr lang="en-US" altLang="zh-CN" sz="120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'……'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20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lnSpc>
                <a:spcPct val="150000"/>
              </a:lnSpc>
              <a:defRPr/>
            </a:pPr>
            <a:endParaRPr lang="en-US" altLang="zh-CN" sz="1300">
              <a:solidFill>
                <a:prstClr val="black">
                  <a:lumMod val="75000"/>
                  <a:lumOff val="25000"/>
                </a:prst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4EC9F0-4670-103F-BD57-A3AAD6B028D7}"/>
              </a:ext>
            </a:extLst>
          </p:cNvPr>
          <p:cNvSpPr txBox="1"/>
          <p:nvPr/>
        </p:nvSpPr>
        <p:spPr>
          <a:xfrm>
            <a:off x="9172575" y="5067554"/>
            <a:ext cx="570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6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as</a:t>
            </a:r>
            <a:endParaRPr lang="zh-CN" altLang="en-US" sz="36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90E492-56B5-20CD-FF3F-AC7A41776FBB}"/>
              </a:ext>
            </a:extLst>
          </p:cNvPr>
          <p:cNvSpPr txBox="1"/>
          <p:nvPr/>
        </p:nvSpPr>
        <p:spPr>
          <a:xfrm>
            <a:off x="7051941" y="4368602"/>
            <a:ext cx="1968795" cy="89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eaLnBrk="0" fontAlgn="base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/>
              </a:rPr>
              <a:t>export </a:t>
            </a:r>
            <a:r>
              <a:rPr lang="zh-CN" altLang="en-US" sz="120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/>
              </a:rPr>
              <a:t>内容</a:t>
            </a:r>
            <a:endParaRPr lang="en-US" altLang="zh-CN" sz="1200">
              <a:solidFill>
                <a:srgbClr val="0000FF"/>
              </a:solidFill>
              <a:latin typeface="Consolas" panose="020B0609020204030204" pitchFamily="49" charset="0"/>
              <a:ea typeface="阿里巴巴普惠体" panose="00020600040101010101"/>
            </a:endParaRPr>
          </a:p>
          <a:p>
            <a:pPr marL="0" lvl="1" eaLnBrk="0" fontAlgn="base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/>
              </a:rPr>
              <a:t>export {</a:t>
            </a:r>
            <a:r>
              <a:rPr lang="zh-CN" altLang="en-US" sz="120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/>
              </a:rPr>
              <a:t>内容</a:t>
            </a:r>
            <a:r>
              <a:rPr lang="en-US" altLang="zh-CN" sz="120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/>
              </a:rPr>
              <a:t>1,</a:t>
            </a:r>
            <a:r>
              <a:rPr lang="zh-CN" altLang="en-US" sz="120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/>
              </a:rPr>
              <a:t>内容</a:t>
            </a:r>
            <a:r>
              <a:rPr lang="en-US" altLang="zh-CN" sz="120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/>
              </a:rPr>
              <a:t>2}</a:t>
            </a:r>
          </a:p>
          <a:p>
            <a:pPr marL="0" lvl="1" eaLnBrk="0" fontAlgn="base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/>
              </a:rPr>
              <a:t>export default {}</a:t>
            </a:r>
            <a:endParaRPr lang="zh-CN" altLang="en-US" sz="1200" dirty="0">
              <a:solidFill>
                <a:srgbClr val="0000FF"/>
              </a:solidFill>
              <a:latin typeface="Consolas" panose="020B0609020204030204" pitchFamily="49" charset="0"/>
              <a:ea typeface="阿里巴巴普惠体" panose="00020600040101010101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417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animBg="1"/>
      <p:bldP spid="2" grpId="0" animBg="1"/>
      <p:bldP spid="8" grpId="0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Element Plus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DF63CDF6-076E-C93B-FF39-C698AEF90C8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54567" y="3319625"/>
            <a:ext cx="5466080" cy="2497810"/>
          </a:xfrm>
        </p:spPr>
        <p:txBody>
          <a:bodyPr/>
          <a:lstStyle/>
          <a:p>
            <a:r>
              <a:rPr lang="zh-CN" altLang="en-US"/>
              <a:t>快速入门</a:t>
            </a:r>
            <a:endParaRPr lang="en-US" altLang="zh-CN"/>
          </a:p>
          <a:p>
            <a:r>
              <a:rPr lang="zh-CN" altLang="en-US">
                <a:solidFill>
                  <a:srgbClr val="FF0000"/>
                </a:solidFill>
              </a:rPr>
              <a:t>常用组件</a:t>
            </a:r>
          </a:p>
        </p:txBody>
      </p:sp>
    </p:spTree>
    <p:extLst>
      <p:ext uri="{BB962C8B-B14F-4D97-AF65-F5344CB8AC3E}">
        <p14:creationId xmlns:p14="http://schemas.microsoft.com/office/powerpoint/2010/main" val="1186700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9C3A8D-39A1-0F22-B421-16381CC9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常用组件</a:t>
            </a:r>
          </a:p>
        </p:txBody>
      </p:sp>
      <p:sp>
        <p:nvSpPr>
          <p:cNvPr id="7" name="文本占位符 16">
            <a:extLst>
              <a:ext uri="{FF2B5EF4-FFF2-40B4-BE49-F238E27FC236}">
                <a16:creationId xmlns:a16="http://schemas.microsoft.com/office/drawing/2014/main" id="{7BA88928-40EA-D7C3-2A81-618E781EC6B3}"/>
              </a:ext>
            </a:extLst>
          </p:cNvPr>
          <p:cNvSpPr txBox="1">
            <a:spLocks/>
          </p:cNvSpPr>
          <p:nvPr/>
        </p:nvSpPr>
        <p:spPr>
          <a:xfrm>
            <a:off x="710879" y="1527629"/>
            <a:ext cx="10748056" cy="415472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4CFCE8-78B8-460A-4DA0-5B8A4E4DB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64" y="1663277"/>
            <a:ext cx="10861964" cy="3458422"/>
          </a:xfrm>
          <a:prstGeom prst="roundRect">
            <a:avLst>
              <a:gd name="adj" fmla="val 4317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707820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734" y="2771303"/>
            <a:ext cx="516791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大事件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8" name="文本框 7">
            <a:hlinkClick r:id="rId2"/>
            <a:extLst>
              <a:ext uri="{FF2B5EF4-FFF2-40B4-BE49-F238E27FC236}">
                <a16:creationId xmlns:a16="http://schemas.microsoft.com/office/drawing/2014/main" id="{05CC111A-ECF2-FE8B-18FF-743D5196D944}"/>
              </a:ext>
            </a:extLst>
          </p:cNvPr>
          <p:cNvSpPr txBox="1"/>
          <p:nvPr/>
        </p:nvSpPr>
        <p:spPr>
          <a:xfrm>
            <a:off x="5179734" y="39208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ea typeface="Alibaba PuHuiTi B"/>
                <a:hlinkClick r:id="rId2"/>
              </a:rPr>
              <a:t>https://fe-bigevent-web.itheima.net/login</a:t>
            </a:r>
            <a:endParaRPr lang="zh-CN" altLang="en-US">
              <a:ea typeface="Alibaba PuHuiTi B"/>
            </a:endParaRPr>
          </a:p>
        </p:txBody>
      </p:sp>
    </p:spTree>
    <p:extLst>
      <p:ext uri="{BB962C8B-B14F-4D97-AF65-F5344CB8AC3E}">
        <p14:creationId xmlns:p14="http://schemas.microsoft.com/office/powerpoint/2010/main" val="87851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需求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1F5C7E-7B0D-6000-2734-D35A1AED82B1}"/>
              </a:ext>
            </a:extLst>
          </p:cNvPr>
          <p:cNvSpPr txBox="1"/>
          <p:nvPr/>
        </p:nvSpPr>
        <p:spPr>
          <a:xfrm>
            <a:off x="8334354" y="2224824"/>
            <a:ext cx="2075028" cy="175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新增文章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更新文章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删除文章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文章列表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(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条件分页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)</a:t>
            </a: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 pitchFamily="18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814A4C7-8275-B6DF-213A-536D69CAB92F}"/>
              </a:ext>
            </a:extLst>
          </p:cNvPr>
          <p:cNvSpPr txBox="1"/>
          <p:nvPr/>
        </p:nvSpPr>
        <p:spPr>
          <a:xfrm>
            <a:off x="982462" y="2224824"/>
            <a:ext cx="1911927" cy="261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注册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登录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获取用户详细信息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更新用户基本信息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更新用户头像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阿里巴巴普惠体" panose="00020600040101010101" pitchFamily="18" charset="-122"/>
              <a:cs typeface="+mn-cs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更新用户密码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374BE1-3D2C-57FF-4F11-3B4B3BFF627A}"/>
              </a:ext>
            </a:extLst>
          </p:cNvPr>
          <p:cNvSpPr txBox="1"/>
          <p:nvPr/>
        </p:nvSpPr>
        <p:spPr>
          <a:xfrm>
            <a:off x="4659766" y="2224824"/>
            <a:ext cx="1911927" cy="175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文章分类列表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新增文章分类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更新文章分类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4000" marR="0" lvl="1" indent="-285750" algn="l" defTabSz="4320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删除文章分类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DFF32E-061D-79E3-DE30-DFB5ACD37F97}"/>
              </a:ext>
            </a:extLst>
          </p:cNvPr>
          <p:cNvGrpSpPr/>
          <p:nvPr/>
        </p:nvGrpSpPr>
        <p:grpSpPr>
          <a:xfrm>
            <a:off x="874713" y="1806656"/>
            <a:ext cx="3052838" cy="3034462"/>
            <a:chOff x="874713" y="1806656"/>
            <a:chExt cx="3052838" cy="3034462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A801DB4D-23B1-B208-6F61-C71BC06336EF}"/>
                </a:ext>
              </a:extLst>
            </p:cNvPr>
            <p:cNvSpPr/>
            <p:nvPr/>
          </p:nvSpPr>
          <p:spPr>
            <a:xfrm>
              <a:off x="874713" y="1806656"/>
              <a:ext cx="3052838" cy="3034462"/>
            </a:xfrm>
            <a:prstGeom prst="roundRect">
              <a:avLst>
                <a:gd name="adj" fmla="val 3595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lIns="144000" tIns="432000" rIns="72000" bIns="108000">
              <a:noAutofit/>
            </a:bodyPr>
            <a:lstStyle/>
            <a:p>
              <a:pPr marL="144000" marR="0" lvl="1" indent="-285750" algn="l" defTabSz="4320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endPara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A5738983-61ED-2E3F-618C-CF337FF39554}"/>
                </a:ext>
              </a:extLst>
            </p:cNvPr>
            <p:cNvGrpSpPr/>
            <p:nvPr/>
          </p:nvGrpSpPr>
          <p:grpSpPr>
            <a:xfrm>
              <a:off x="874713" y="1806657"/>
              <a:ext cx="1274938" cy="325306"/>
              <a:chOff x="874713" y="1806657"/>
              <a:chExt cx="1274938" cy="325306"/>
            </a:xfrm>
          </p:grpSpPr>
          <p:sp>
            <p:nvSpPr>
              <p:cNvPr id="7" name="矩形: 对角圆角 6">
                <a:extLst>
                  <a:ext uri="{FF2B5EF4-FFF2-40B4-BE49-F238E27FC236}">
                    <a16:creationId xmlns:a16="http://schemas.microsoft.com/office/drawing/2014/main" id="{9A8D4C1C-91C9-E8EA-A2C3-25ABC8D715AE}"/>
                  </a:ext>
                </a:extLst>
              </p:cNvPr>
              <p:cNvSpPr/>
              <p:nvPr/>
            </p:nvSpPr>
            <p:spPr>
              <a:xfrm>
                <a:off x="874713" y="1806657"/>
                <a:ext cx="1274938" cy="325306"/>
              </a:xfrm>
              <a:prstGeom prst="round2DiagRect">
                <a:avLst>
                  <a:gd name="adj1" fmla="val 2193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marL="0" marR="0" lvl="0" indent="0" algn="l" defTabSz="3600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kumimoji="0" lang="zh-CN" alt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用户</a:t>
                </a:r>
                <a:endPara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2" name="user-group_74577">
                <a:extLst>
                  <a:ext uri="{FF2B5EF4-FFF2-40B4-BE49-F238E27FC236}">
                    <a16:creationId xmlns:a16="http://schemas.microsoft.com/office/drawing/2014/main" id="{64280DAC-41AC-D238-B2BB-85DBE29D011D}"/>
                  </a:ext>
                </a:extLst>
              </p:cNvPr>
              <p:cNvSpPr/>
              <p:nvPr/>
            </p:nvSpPr>
            <p:spPr>
              <a:xfrm>
                <a:off x="982462" y="1845678"/>
                <a:ext cx="272414" cy="231201"/>
              </a:xfrm>
              <a:custGeom>
                <a:avLst/>
                <a:gdLst>
                  <a:gd name="connsiteX0" fmla="*/ 246732 w 607286"/>
                  <a:gd name="connsiteY0" fmla="*/ 261798 h 515410"/>
                  <a:gd name="connsiteX1" fmla="*/ 303643 w 607286"/>
                  <a:gd name="connsiteY1" fmla="*/ 283469 h 515410"/>
                  <a:gd name="connsiteX2" fmla="*/ 360554 w 607286"/>
                  <a:gd name="connsiteY2" fmla="*/ 261798 h 515410"/>
                  <a:gd name="connsiteX3" fmla="*/ 499721 w 607286"/>
                  <a:gd name="connsiteY3" fmla="*/ 439385 h 515410"/>
                  <a:gd name="connsiteX4" fmla="*/ 499956 w 607286"/>
                  <a:gd name="connsiteY4" fmla="*/ 447819 h 515410"/>
                  <a:gd name="connsiteX5" fmla="*/ 499956 w 607286"/>
                  <a:gd name="connsiteY5" fmla="*/ 457308 h 515410"/>
                  <a:gd name="connsiteX6" fmla="*/ 303643 w 607286"/>
                  <a:gd name="connsiteY6" fmla="*/ 515410 h 515410"/>
                  <a:gd name="connsiteX7" fmla="*/ 107330 w 607286"/>
                  <a:gd name="connsiteY7" fmla="*/ 457308 h 515410"/>
                  <a:gd name="connsiteX8" fmla="*/ 107330 w 607286"/>
                  <a:gd name="connsiteY8" fmla="*/ 444539 h 515410"/>
                  <a:gd name="connsiteX9" fmla="*/ 107682 w 607286"/>
                  <a:gd name="connsiteY9" fmla="*/ 435519 h 515410"/>
                  <a:gd name="connsiteX10" fmla="*/ 246732 w 607286"/>
                  <a:gd name="connsiteY10" fmla="*/ 261798 h 515410"/>
                  <a:gd name="connsiteX11" fmla="*/ 494038 w 607286"/>
                  <a:gd name="connsiteY11" fmla="*/ 237453 h 515410"/>
                  <a:gd name="connsiteX12" fmla="*/ 607169 w 607286"/>
                  <a:gd name="connsiteY12" fmla="*/ 381785 h 515410"/>
                  <a:gd name="connsiteX13" fmla="*/ 607286 w 607286"/>
                  <a:gd name="connsiteY13" fmla="*/ 388580 h 515410"/>
                  <a:gd name="connsiteX14" fmla="*/ 607286 w 607286"/>
                  <a:gd name="connsiteY14" fmla="*/ 396312 h 515410"/>
                  <a:gd name="connsiteX15" fmla="*/ 527367 w 607286"/>
                  <a:gd name="connsiteY15" fmla="*/ 436730 h 515410"/>
                  <a:gd name="connsiteX16" fmla="*/ 496972 w 607286"/>
                  <a:gd name="connsiteY16" fmla="*/ 296029 h 515410"/>
                  <a:gd name="connsiteX17" fmla="*/ 443927 w 607286"/>
                  <a:gd name="connsiteY17" fmla="*/ 255026 h 515410"/>
                  <a:gd name="connsiteX18" fmla="*/ 447800 w 607286"/>
                  <a:gd name="connsiteY18" fmla="*/ 255143 h 515410"/>
                  <a:gd name="connsiteX19" fmla="*/ 494038 w 607286"/>
                  <a:gd name="connsiteY19" fmla="*/ 237453 h 515410"/>
                  <a:gd name="connsiteX20" fmla="*/ 113199 w 607286"/>
                  <a:gd name="connsiteY20" fmla="*/ 237453 h 515410"/>
                  <a:gd name="connsiteX21" fmla="*/ 159417 w 607286"/>
                  <a:gd name="connsiteY21" fmla="*/ 255143 h 515410"/>
                  <a:gd name="connsiteX22" fmla="*/ 163288 w 607286"/>
                  <a:gd name="connsiteY22" fmla="*/ 255026 h 515410"/>
                  <a:gd name="connsiteX23" fmla="*/ 110266 w 607286"/>
                  <a:gd name="connsiteY23" fmla="*/ 296029 h 515410"/>
                  <a:gd name="connsiteX24" fmla="*/ 79884 w 607286"/>
                  <a:gd name="connsiteY24" fmla="*/ 436730 h 515410"/>
                  <a:gd name="connsiteX25" fmla="*/ 0 w 607286"/>
                  <a:gd name="connsiteY25" fmla="*/ 396312 h 515410"/>
                  <a:gd name="connsiteX26" fmla="*/ 0 w 607286"/>
                  <a:gd name="connsiteY26" fmla="*/ 388580 h 515410"/>
                  <a:gd name="connsiteX27" fmla="*/ 235 w 607286"/>
                  <a:gd name="connsiteY27" fmla="*/ 381785 h 515410"/>
                  <a:gd name="connsiteX28" fmla="*/ 113199 w 607286"/>
                  <a:gd name="connsiteY28" fmla="*/ 237453 h 515410"/>
                  <a:gd name="connsiteX29" fmla="*/ 447940 w 607286"/>
                  <a:gd name="connsiteY29" fmla="*/ 24839 h 515410"/>
                  <a:gd name="connsiteX30" fmla="*/ 532275 w 607286"/>
                  <a:gd name="connsiteY30" fmla="*/ 127229 h 515410"/>
                  <a:gd name="connsiteX31" fmla="*/ 447940 w 607286"/>
                  <a:gd name="connsiteY31" fmla="*/ 229620 h 515410"/>
                  <a:gd name="connsiteX32" fmla="*/ 409350 w 607286"/>
                  <a:gd name="connsiteY32" fmla="*/ 218373 h 515410"/>
                  <a:gd name="connsiteX33" fmla="*/ 435272 w 607286"/>
                  <a:gd name="connsiteY33" fmla="*/ 126058 h 515410"/>
                  <a:gd name="connsiteX34" fmla="*/ 416388 w 607286"/>
                  <a:gd name="connsiteY34" fmla="*/ 28588 h 515410"/>
                  <a:gd name="connsiteX35" fmla="*/ 447940 w 607286"/>
                  <a:gd name="connsiteY35" fmla="*/ 24839 h 515410"/>
                  <a:gd name="connsiteX36" fmla="*/ 159441 w 607286"/>
                  <a:gd name="connsiteY36" fmla="*/ 24839 h 515410"/>
                  <a:gd name="connsiteX37" fmla="*/ 190894 w 607286"/>
                  <a:gd name="connsiteY37" fmla="*/ 28588 h 515410"/>
                  <a:gd name="connsiteX38" fmla="*/ 171999 w 607286"/>
                  <a:gd name="connsiteY38" fmla="*/ 126058 h 515410"/>
                  <a:gd name="connsiteX39" fmla="*/ 197936 w 607286"/>
                  <a:gd name="connsiteY39" fmla="*/ 218373 h 515410"/>
                  <a:gd name="connsiteX40" fmla="*/ 159441 w 607286"/>
                  <a:gd name="connsiteY40" fmla="*/ 229620 h 515410"/>
                  <a:gd name="connsiteX41" fmla="*/ 74940 w 607286"/>
                  <a:gd name="connsiteY41" fmla="*/ 127229 h 515410"/>
                  <a:gd name="connsiteX42" fmla="*/ 159441 w 607286"/>
                  <a:gd name="connsiteY42" fmla="*/ 24839 h 515410"/>
                  <a:gd name="connsiteX43" fmla="*/ 303643 w 607286"/>
                  <a:gd name="connsiteY43" fmla="*/ 0 h 515410"/>
                  <a:gd name="connsiteX44" fmla="*/ 407586 w 607286"/>
                  <a:gd name="connsiteY44" fmla="*/ 126030 h 515410"/>
                  <a:gd name="connsiteX45" fmla="*/ 303643 w 607286"/>
                  <a:gd name="connsiteY45" fmla="*/ 252060 h 515410"/>
                  <a:gd name="connsiteX46" fmla="*/ 199700 w 607286"/>
                  <a:gd name="connsiteY46" fmla="*/ 126030 h 515410"/>
                  <a:gd name="connsiteX47" fmla="*/ 303643 w 607286"/>
                  <a:gd name="connsiteY47" fmla="*/ 0 h 515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07286" h="515410">
                    <a:moveTo>
                      <a:pt x="246732" y="261798"/>
                    </a:moveTo>
                    <a:cubicBezTo>
                      <a:pt x="246732" y="261798"/>
                      <a:pt x="263864" y="283469"/>
                      <a:pt x="303643" y="283469"/>
                    </a:cubicBezTo>
                    <a:cubicBezTo>
                      <a:pt x="343539" y="283469"/>
                      <a:pt x="360554" y="261798"/>
                      <a:pt x="360554" y="261798"/>
                    </a:cubicBezTo>
                    <a:cubicBezTo>
                      <a:pt x="482003" y="283586"/>
                      <a:pt x="497844" y="318143"/>
                      <a:pt x="499721" y="439385"/>
                    </a:cubicBezTo>
                    <a:cubicBezTo>
                      <a:pt x="499839" y="447233"/>
                      <a:pt x="499956" y="448522"/>
                      <a:pt x="499956" y="447819"/>
                    </a:cubicBezTo>
                    <a:cubicBezTo>
                      <a:pt x="499956" y="449928"/>
                      <a:pt x="499956" y="452973"/>
                      <a:pt x="499956" y="457308"/>
                    </a:cubicBezTo>
                    <a:cubicBezTo>
                      <a:pt x="499956" y="457308"/>
                      <a:pt x="471090" y="515410"/>
                      <a:pt x="303643" y="515410"/>
                    </a:cubicBezTo>
                    <a:cubicBezTo>
                      <a:pt x="136313" y="515410"/>
                      <a:pt x="107330" y="457308"/>
                      <a:pt x="107330" y="457308"/>
                    </a:cubicBezTo>
                    <a:cubicBezTo>
                      <a:pt x="107330" y="450513"/>
                      <a:pt x="107330" y="446648"/>
                      <a:pt x="107330" y="444539"/>
                    </a:cubicBezTo>
                    <a:cubicBezTo>
                      <a:pt x="107330" y="445593"/>
                      <a:pt x="107447" y="445125"/>
                      <a:pt x="107682" y="435519"/>
                    </a:cubicBezTo>
                    <a:cubicBezTo>
                      <a:pt x="109794" y="317440"/>
                      <a:pt x="126691" y="283352"/>
                      <a:pt x="246732" y="261798"/>
                    </a:cubicBezTo>
                    <a:close/>
                    <a:moveTo>
                      <a:pt x="494038" y="237453"/>
                    </a:moveTo>
                    <a:cubicBezTo>
                      <a:pt x="592734" y="255260"/>
                      <a:pt x="605526" y="283260"/>
                      <a:pt x="607169" y="381785"/>
                    </a:cubicBezTo>
                    <a:cubicBezTo>
                      <a:pt x="607286" y="388112"/>
                      <a:pt x="607286" y="389166"/>
                      <a:pt x="607286" y="388580"/>
                    </a:cubicBezTo>
                    <a:cubicBezTo>
                      <a:pt x="607286" y="390220"/>
                      <a:pt x="607286" y="392681"/>
                      <a:pt x="607286" y="396312"/>
                    </a:cubicBezTo>
                    <a:cubicBezTo>
                      <a:pt x="607286" y="396312"/>
                      <a:pt x="593673" y="423609"/>
                      <a:pt x="527367" y="436730"/>
                    </a:cubicBezTo>
                    <a:cubicBezTo>
                      <a:pt x="526311" y="372413"/>
                      <a:pt x="520795" y="328598"/>
                      <a:pt x="496972" y="296029"/>
                    </a:cubicBezTo>
                    <a:cubicBezTo>
                      <a:pt x="483241" y="277168"/>
                      <a:pt x="464464" y="264281"/>
                      <a:pt x="443927" y="255026"/>
                    </a:cubicBezTo>
                    <a:cubicBezTo>
                      <a:pt x="445218" y="255026"/>
                      <a:pt x="446509" y="255143"/>
                      <a:pt x="447800" y="255143"/>
                    </a:cubicBezTo>
                    <a:cubicBezTo>
                      <a:pt x="480190" y="255143"/>
                      <a:pt x="494038" y="237453"/>
                      <a:pt x="494038" y="237453"/>
                    </a:cubicBezTo>
                    <a:close/>
                    <a:moveTo>
                      <a:pt x="113199" y="237453"/>
                    </a:moveTo>
                    <a:cubicBezTo>
                      <a:pt x="113199" y="237453"/>
                      <a:pt x="127041" y="255143"/>
                      <a:pt x="159417" y="255143"/>
                    </a:cubicBezTo>
                    <a:cubicBezTo>
                      <a:pt x="160707" y="255143"/>
                      <a:pt x="161998" y="255026"/>
                      <a:pt x="163288" y="255026"/>
                    </a:cubicBezTo>
                    <a:cubicBezTo>
                      <a:pt x="142760" y="264281"/>
                      <a:pt x="124108" y="277168"/>
                      <a:pt x="110266" y="296029"/>
                    </a:cubicBezTo>
                    <a:cubicBezTo>
                      <a:pt x="86453" y="328598"/>
                      <a:pt x="81057" y="372413"/>
                      <a:pt x="79884" y="436730"/>
                    </a:cubicBezTo>
                    <a:cubicBezTo>
                      <a:pt x="13607" y="423609"/>
                      <a:pt x="0" y="396312"/>
                      <a:pt x="0" y="396312"/>
                    </a:cubicBezTo>
                    <a:cubicBezTo>
                      <a:pt x="0" y="392681"/>
                      <a:pt x="0" y="390220"/>
                      <a:pt x="0" y="388580"/>
                    </a:cubicBezTo>
                    <a:cubicBezTo>
                      <a:pt x="0" y="389166"/>
                      <a:pt x="117" y="388112"/>
                      <a:pt x="235" y="381785"/>
                    </a:cubicBezTo>
                    <a:cubicBezTo>
                      <a:pt x="1760" y="283260"/>
                      <a:pt x="14663" y="255260"/>
                      <a:pt x="113199" y="237453"/>
                    </a:cubicBezTo>
                    <a:close/>
                    <a:moveTo>
                      <a:pt x="447940" y="24839"/>
                    </a:moveTo>
                    <a:cubicBezTo>
                      <a:pt x="519842" y="24839"/>
                      <a:pt x="532275" y="70645"/>
                      <a:pt x="532275" y="127229"/>
                    </a:cubicBezTo>
                    <a:cubicBezTo>
                      <a:pt x="532275" y="183814"/>
                      <a:pt x="494506" y="229620"/>
                      <a:pt x="447940" y="229620"/>
                    </a:cubicBezTo>
                    <a:cubicBezTo>
                      <a:pt x="433982" y="229620"/>
                      <a:pt x="420962" y="225520"/>
                      <a:pt x="409350" y="218373"/>
                    </a:cubicBezTo>
                    <a:cubicBezTo>
                      <a:pt x="426123" y="191780"/>
                      <a:pt x="435272" y="159681"/>
                      <a:pt x="435272" y="126058"/>
                    </a:cubicBezTo>
                    <a:cubicBezTo>
                      <a:pt x="435272" y="96419"/>
                      <a:pt x="433044" y="59164"/>
                      <a:pt x="416388" y="28588"/>
                    </a:cubicBezTo>
                    <a:cubicBezTo>
                      <a:pt x="425302" y="26128"/>
                      <a:pt x="435741" y="24839"/>
                      <a:pt x="447940" y="24839"/>
                    </a:cubicBezTo>
                    <a:close/>
                    <a:moveTo>
                      <a:pt x="159441" y="24839"/>
                    </a:moveTo>
                    <a:cubicBezTo>
                      <a:pt x="171529" y="24839"/>
                      <a:pt x="181975" y="26128"/>
                      <a:pt x="190894" y="28588"/>
                    </a:cubicBezTo>
                    <a:cubicBezTo>
                      <a:pt x="174346" y="59164"/>
                      <a:pt x="171999" y="96419"/>
                      <a:pt x="171999" y="126058"/>
                    </a:cubicBezTo>
                    <a:cubicBezTo>
                      <a:pt x="171999" y="159681"/>
                      <a:pt x="181153" y="191780"/>
                      <a:pt x="197936" y="218373"/>
                    </a:cubicBezTo>
                    <a:cubicBezTo>
                      <a:pt x="186434" y="225520"/>
                      <a:pt x="173290" y="229620"/>
                      <a:pt x="159441" y="229620"/>
                    </a:cubicBezTo>
                    <a:cubicBezTo>
                      <a:pt x="112848" y="229620"/>
                      <a:pt x="74940" y="183814"/>
                      <a:pt x="74940" y="127229"/>
                    </a:cubicBezTo>
                    <a:cubicBezTo>
                      <a:pt x="74940" y="70645"/>
                      <a:pt x="87380" y="24839"/>
                      <a:pt x="159441" y="24839"/>
                    </a:cubicBezTo>
                    <a:close/>
                    <a:moveTo>
                      <a:pt x="303643" y="0"/>
                    </a:moveTo>
                    <a:cubicBezTo>
                      <a:pt x="392335" y="0"/>
                      <a:pt x="407586" y="56456"/>
                      <a:pt x="407586" y="126030"/>
                    </a:cubicBezTo>
                    <a:cubicBezTo>
                      <a:pt x="407586" y="195604"/>
                      <a:pt x="361011" y="252060"/>
                      <a:pt x="303643" y="252060"/>
                    </a:cubicBezTo>
                    <a:cubicBezTo>
                      <a:pt x="246275" y="252060"/>
                      <a:pt x="199700" y="195604"/>
                      <a:pt x="199700" y="126030"/>
                    </a:cubicBezTo>
                    <a:cubicBezTo>
                      <a:pt x="199700" y="56456"/>
                      <a:pt x="215069" y="0"/>
                      <a:pt x="30364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3058E26-0F20-7F4B-5121-77C4FB0CCD7E}"/>
              </a:ext>
            </a:extLst>
          </p:cNvPr>
          <p:cNvGrpSpPr/>
          <p:nvPr/>
        </p:nvGrpSpPr>
        <p:grpSpPr>
          <a:xfrm>
            <a:off x="4552017" y="1806656"/>
            <a:ext cx="3052838" cy="3034461"/>
            <a:chOff x="4552017" y="1806656"/>
            <a:chExt cx="3052838" cy="3034461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82A21AC-6FA2-6E97-8334-584BA2471F95}"/>
                </a:ext>
              </a:extLst>
            </p:cNvPr>
            <p:cNvSpPr/>
            <p:nvPr/>
          </p:nvSpPr>
          <p:spPr>
            <a:xfrm>
              <a:off x="4552017" y="1806656"/>
              <a:ext cx="3052838" cy="3034461"/>
            </a:xfrm>
            <a:prstGeom prst="roundRect">
              <a:avLst>
                <a:gd name="adj" fmla="val 3569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lIns="144000" tIns="432000" rIns="72000" bIns="108000">
              <a:noAutofit/>
            </a:bodyPr>
            <a:lstStyle/>
            <a:p>
              <a:pPr marL="144000" marR="0" lvl="1" indent="-285750" algn="l" defTabSz="4320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endPara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612AC25-BC5E-244E-B2C4-1DCBFE22F1DA}"/>
                </a:ext>
              </a:extLst>
            </p:cNvPr>
            <p:cNvGrpSpPr/>
            <p:nvPr/>
          </p:nvGrpSpPr>
          <p:grpSpPr>
            <a:xfrm>
              <a:off x="4552017" y="1806657"/>
              <a:ext cx="1288693" cy="309245"/>
              <a:chOff x="4552017" y="1806657"/>
              <a:chExt cx="1288693" cy="309245"/>
            </a:xfrm>
          </p:grpSpPr>
          <p:sp>
            <p:nvSpPr>
              <p:cNvPr id="13" name="矩形: 对角圆角 12">
                <a:extLst>
                  <a:ext uri="{FF2B5EF4-FFF2-40B4-BE49-F238E27FC236}">
                    <a16:creationId xmlns:a16="http://schemas.microsoft.com/office/drawing/2014/main" id="{34CE39D2-A041-0B57-FAF7-DEA78B5FA1AA}"/>
                  </a:ext>
                </a:extLst>
              </p:cNvPr>
              <p:cNvSpPr/>
              <p:nvPr/>
            </p:nvSpPr>
            <p:spPr>
              <a:xfrm>
                <a:off x="4552017" y="1806657"/>
                <a:ext cx="1288693" cy="309245"/>
              </a:xfrm>
              <a:prstGeom prst="round2DiagRect">
                <a:avLst>
                  <a:gd name="adj1" fmla="val 2193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marL="0" marR="0" lvl="0" indent="0" algn="l" defTabSz="3600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</a:t>
                </a:r>
                <a:r>
                  <a:rPr kumimoji="0" lang="zh-CN" alt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文章分类</a:t>
                </a:r>
                <a:endPara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3" name="iconfont-11910-5767566">
                <a:extLst>
                  <a:ext uri="{FF2B5EF4-FFF2-40B4-BE49-F238E27FC236}">
                    <a16:creationId xmlns:a16="http://schemas.microsoft.com/office/drawing/2014/main" id="{FF3BE5BB-423B-13A3-8CA7-A8F3B0FE2AC3}"/>
                  </a:ext>
                </a:extLst>
              </p:cNvPr>
              <p:cNvSpPr/>
              <p:nvPr/>
            </p:nvSpPr>
            <p:spPr>
              <a:xfrm>
                <a:off x="4631019" y="1873386"/>
                <a:ext cx="203382" cy="154946"/>
              </a:xfrm>
              <a:custGeom>
                <a:avLst/>
                <a:gdLst>
                  <a:gd name="T0" fmla="*/ 675 w 10067"/>
                  <a:gd name="T1" fmla="*/ 0 h 7670"/>
                  <a:gd name="T2" fmla="*/ 0 w 10067"/>
                  <a:gd name="T3" fmla="*/ 675 h 7670"/>
                  <a:gd name="T4" fmla="*/ 675 w 10067"/>
                  <a:gd name="T5" fmla="*/ 1350 h 7670"/>
                  <a:gd name="T6" fmla="*/ 1350 w 10067"/>
                  <a:gd name="T7" fmla="*/ 675 h 7670"/>
                  <a:gd name="T8" fmla="*/ 675 w 10067"/>
                  <a:gd name="T9" fmla="*/ 0 h 7670"/>
                  <a:gd name="T10" fmla="*/ 3036 w 10067"/>
                  <a:gd name="T11" fmla="*/ 1175 h 7670"/>
                  <a:gd name="T12" fmla="*/ 9599 w 10067"/>
                  <a:gd name="T13" fmla="*/ 1175 h 7670"/>
                  <a:gd name="T14" fmla="*/ 10067 w 10067"/>
                  <a:gd name="T15" fmla="*/ 675 h 7670"/>
                  <a:gd name="T16" fmla="*/ 9599 w 10067"/>
                  <a:gd name="T17" fmla="*/ 175 h 7670"/>
                  <a:gd name="T18" fmla="*/ 3036 w 10067"/>
                  <a:gd name="T19" fmla="*/ 175 h 7670"/>
                  <a:gd name="T20" fmla="*/ 2567 w 10067"/>
                  <a:gd name="T21" fmla="*/ 675 h 7670"/>
                  <a:gd name="T22" fmla="*/ 3036 w 10067"/>
                  <a:gd name="T23" fmla="*/ 1175 h 7670"/>
                  <a:gd name="T24" fmla="*/ 675 w 10067"/>
                  <a:gd name="T25" fmla="*/ 3160 h 7670"/>
                  <a:gd name="T26" fmla="*/ 0 w 10067"/>
                  <a:gd name="T27" fmla="*/ 3835 h 7670"/>
                  <a:gd name="T28" fmla="*/ 675 w 10067"/>
                  <a:gd name="T29" fmla="*/ 4510 h 7670"/>
                  <a:gd name="T30" fmla="*/ 1350 w 10067"/>
                  <a:gd name="T31" fmla="*/ 3835 h 7670"/>
                  <a:gd name="T32" fmla="*/ 675 w 10067"/>
                  <a:gd name="T33" fmla="*/ 3160 h 7670"/>
                  <a:gd name="T34" fmla="*/ 9599 w 10067"/>
                  <a:gd name="T35" fmla="*/ 3335 h 7670"/>
                  <a:gd name="T36" fmla="*/ 3036 w 10067"/>
                  <a:gd name="T37" fmla="*/ 3335 h 7670"/>
                  <a:gd name="T38" fmla="*/ 2567 w 10067"/>
                  <a:gd name="T39" fmla="*/ 3835 h 7670"/>
                  <a:gd name="T40" fmla="*/ 3036 w 10067"/>
                  <a:gd name="T41" fmla="*/ 4335 h 7670"/>
                  <a:gd name="T42" fmla="*/ 9599 w 10067"/>
                  <a:gd name="T43" fmla="*/ 4335 h 7670"/>
                  <a:gd name="T44" fmla="*/ 10067 w 10067"/>
                  <a:gd name="T45" fmla="*/ 3835 h 7670"/>
                  <a:gd name="T46" fmla="*/ 9599 w 10067"/>
                  <a:gd name="T47" fmla="*/ 3335 h 7670"/>
                  <a:gd name="T48" fmla="*/ 675 w 10067"/>
                  <a:gd name="T49" fmla="*/ 6320 h 7670"/>
                  <a:gd name="T50" fmla="*/ 0 w 10067"/>
                  <a:gd name="T51" fmla="*/ 6995 h 7670"/>
                  <a:gd name="T52" fmla="*/ 675 w 10067"/>
                  <a:gd name="T53" fmla="*/ 7670 h 7670"/>
                  <a:gd name="T54" fmla="*/ 1350 w 10067"/>
                  <a:gd name="T55" fmla="*/ 6995 h 7670"/>
                  <a:gd name="T56" fmla="*/ 675 w 10067"/>
                  <a:gd name="T57" fmla="*/ 6320 h 7670"/>
                  <a:gd name="T58" fmla="*/ 9599 w 10067"/>
                  <a:gd name="T59" fmla="*/ 6495 h 7670"/>
                  <a:gd name="T60" fmla="*/ 3036 w 10067"/>
                  <a:gd name="T61" fmla="*/ 6495 h 7670"/>
                  <a:gd name="T62" fmla="*/ 2567 w 10067"/>
                  <a:gd name="T63" fmla="*/ 6995 h 7670"/>
                  <a:gd name="T64" fmla="*/ 3036 w 10067"/>
                  <a:gd name="T65" fmla="*/ 7495 h 7670"/>
                  <a:gd name="T66" fmla="*/ 9599 w 10067"/>
                  <a:gd name="T67" fmla="*/ 7495 h 7670"/>
                  <a:gd name="T68" fmla="*/ 10067 w 10067"/>
                  <a:gd name="T69" fmla="*/ 6995 h 7670"/>
                  <a:gd name="T70" fmla="*/ 9599 w 10067"/>
                  <a:gd name="T71" fmla="*/ 6495 h 7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67" h="7670">
                    <a:moveTo>
                      <a:pt x="675" y="0"/>
                    </a:moveTo>
                    <a:cubicBezTo>
                      <a:pt x="302" y="0"/>
                      <a:pt x="0" y="303"/>
                      <a:pt x="0" y="675"/>
                    </a:cubicBezTo>
                    <a:cubicBezTo>
                      <a:pt x="0" y="1047"/>
                      <a:pt x="302" y="1350"/>
                      <a:pt x="675" y="1350"/>
                    </a:cubicBezTo>
                    <a:cubicBezTo>
                      <a:pt x="1047" y="1350"/>
                      <a:pt x="1350" y="1048"/>
                      <a:pt x="1350" y="675"/>
                    </a:cubicBezTo>
                    <a:cubicBezTo>
                      <a:pt x="1350" y="302"/>
                      <a:pt x="1047" y="0"/>
                      <a:pt x="675" y="0"/>
                    </a:cubicBezTo>
                    <a:close/>
                    <a:moveTo>
                      <a:pt x="3036" y="1175"/>
                    </a:moveTo>
                    <a:lnTo>
                      <a:pt x="9599" y="1175"/>
                    </a:lnTo>
                    <a:cubicBezTo>
                      <a:pt x="9857" y="1175"/>
                      <a:pt x="10067" y="951"/>
                      <a:pt x="10067" y="675"/>
                    </a:cubicBezTo>
                    <a:cubicBezTo>
                      <a:pt x="10067" y="399"/>
                      <a:pt x="9857" y="175"/>
                      <a:pt x="9599" y="175"/>
                    </a:cubicBezTo>
                    <a:lnTo>
                      <a:pt x="3036" y="175"/>
                    </a:lnTo>
                    <a:cubicBezTo>
                      <a:pt x="2777" y="175"/>
                      <a:pt x="2567" y="399"/>
                      <a:pt x="2567" y="675"/>
                    </a:cubicBezTo>
                    <a:cubicBezTo>
                      <a:pt x="2567" y="951"/>
                      <a:pt x="2777" y="1175"/>
                      <a:pt x="3036" y="1175"/>
                    </a:cubicBezTo>
                    <a:close/>
                    <a:moveTo>
                      <a:pt x="675" y="3160"/>
                    </a:moveTo>
                    <a:cubicBezTo>
                      <a:pt x="302" y="3160"/>
                      <a:pt x="0" y="3463"/>
                      <a:pt x="0" y="3835"/>
                    </a:cubicBezTo>
                    <a:cubicBezTo>
                      <a:pt x="0" y="4208"/>
                      <a:pt x="302" y="4510"/>
                      <a:pt x="675" y="4510"/>
                    </a:cubicBezTo>
                    <a:cubicBezTo>
                      <a:pt x="1047" y="4510"/>
                      <a:pt x="1350" y="4208"/>
                      <a:pt x="1350" y="3835"/>
                    </a:cubicBezTo>
                    <a:cubicBezTo>
                      <a:pt x="1350" y="3463"/>
                      <a:pt x="1047" y="3160"/>
                      <a:pt x="675" y="3160"/>
                    </a:cubicBezTo>
                    <a:close/>
                    <a:moveTo>
                      <a:pt x="9599" y="3335"/>
                    </a:moveTo>
                    <a:lnTo>
                      <a:pt x="3036" y="3335"/>
                    </a:lnTo>
                    <a:cubicBezTo>
                      <a:pt x="2777" y="3335"/>
                      <a:pt x="2567" y="3559"/>
                      <a:pt x="2567" y="3835"/>
                    </a:cubicBezTo>
                    <a:cubicBezTo>
                      <a:pt x="2567" y="4111"/>
                      <a:pt x="2777" y="4335"/>
                      <a:pt x="3036" y="4335"/>
                    </a:cubicBezTo>
                    <a:lnTo>
                      <a:pt x="9599" y="4335"/>
                    </a:lnTo>
                    <a:cubicBezTo>
                      <a:pt x="9857" y="4335"/>
                      <a:pt x="10067" y="4111"/>
                      <a:pt x="10067" y="3835"/>
                    </a:cubicBezTo>
                    <a:cubicBezTo>
                      <a:pt x="10067" y="3559"/>
                      <a:pt x="9857" y="3335"/>
                      <a:pt x="9599" y="3335"/>
                    </a:cubicBezTo>
                    <a:close/>
                    <a:moveTo>
                      <a:pt x="675" y="6320"/>
                    </a:moveTo>
                    <a:cubicBezTo>
                      <a:pt x="302" y="6320"/>
                      <a:pt x="0" y="6623"/>
                      <a:pt x="0" y="6995"/>
                    </a:cubicBezTo>
                    <a:cubicBezTo>
                      <a:pt x="0" y="7368"/>
                      <a:pt x="302" y="7670"/>
                      <a:pt x="675" y="7670"/>
                    </a:cubicBezTo>
                    <a:cubicBezTo>
                      <a:pt x="1047" y="7670"/>
                      <a:pt x="1350" y="7368"/>
                      <a:pt x="1350" y="6995"/>
                    </a:cubicBezTo>
                    <a:cubicBezTo>
                      <a:pt x="1350" y="6623"/>
                      <a:pt x="1047" y="6320"/>
                      <a:pt x="675" y="6320"/>
                    </a:cubicBezTo>
                    <a:close/>
                    <a:moveTo>
                      <a:pt x="9599" y="6495"/>
                    </a:moveTo>
                    <a:lnTo>
                      <a:pt x="3036" y="6495"/>
                    </a:lnTo>
                    <a:cubicBezTo>
                      <a:pt x="2777" y="6495"/>
                      <a:pt x="2567" y="6719"/>
                      <a:pt x="2567" y="6995"/>
                    </a:cubicBezTo>
                    <a:cubicBezTo>
                      <a:pt x="2567" y="7271"/>
                      <a:pt x="2777" y="7495"/>
                      <a:pt x="3036" y="7495"/>
                    </a:cubicBezTo>
                    <a:lnTo>
                      <a:pt x="9599" y="7495"/>
                    </a:lnTo>
                    <a:cubicBezTo>
                      <a:pt x="9857" y="7495"/>
                      <a:pt x="10067" y="7271"/>
                      <a:pt x="10067" y="6995"/>
                    </a:cubicBezTo>
                    <a:cubicBezTo>
                      <a:pt x="10067" y="6719"/>
                      <a:pt x="9857" y="6495"/>
                      <a:pt x="9599" y="649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4ACFC00-BB80-04C0-379E-66165E1EB2AD}"/>
              </a:ext>
            </a:extLst>
          </p:cNvPr>
          <p:cNvGrpSpPr/>
          <p:nvPr/>
        </p:nvGrpSpPr>
        <p:grpSpPr>
          <a:xfrm>
            <a:off x="8229321" y="1806657"/>
            <a:ext cx="3052838" cy="3034460"/>
            <a:chOff x="8229321" y="1806657"/>
            <a:chExt cx="3052838" cy="3034460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B252A43-FAC4-5302-A96F-61986589040E}"/>
                </a:ext>
              </a:extLst>
            </p:cNvPr>
            <p:cNvSpPr/>
            <p:nvPr/>
          </p:nvSpPr>
          <p:spPr>
            <a:xfrm>
              <a:off x="8229321" y="1806657"/>
              <a:ext cx="3052838" cy="3034460"/>
            </a:xfrm>
            <a:prstGeom prst="roundRect">
              <a:avLst>
                <a:gd name="adj" fmla="val 3569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lIns="144000" tIns="432000" rIns="72000" bIns="108000">
              <a:noAutofit/>
            </a:bodyPr>
            <a:lstStyle/>
            <a:p>
              <a:pPr marL="144000" marR="0" lvl="1" indent="-285750" algn="l" defTabSz="4320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endPara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208C9C64-FE71-7EC9-8D5A-AC338FF33ED8}"/>
                </a:ext>
              </a:extLst>
            </p:cNvPr>
            <p:cNvGrpSpPr/>
            <p:nvPr/>
          </p:nvGrpSpPr>
          <p:grpSpPr>
            <a:xfrm>
              <a:off x="8229321" y="1806659"/>
              <a:ext cx="1288693" cy="287856"/>
              <a:chOff x="8229321" y="1806659"/>
              <a:chExt cx="1288693" cy="287856"/>
            </a:xfrm>
          </p:grpSpPr>
          <p:sp>
            <p:nvSpPr>
              <p:cNvPr id="16" name="矩形: 对角圆角 15">
                <a:extLst>
                  <a:ext uri="{FF2B5EF4-FFF2-40B4-BE49-F238E27FC236}">
                    <a16:creationId xmlns:a16="http://schemas.microsoft.com/office/drawing/2014/main" id="{921DAB74-B11F-DEFA-D504-1311884A9D9B}"/>
                  </a:ext>
                </a:extLst>
              </p:cNvPr>
              <p:cNvSpPr/>
              <p:nvPr/>
            </p:nvSpPr>
            <p:spPr>
              <a:xfrm>
                <a:off x="8229321" y="1806659"/>
                <a:ext cx="1288693" cy="287856"/>
              </a:xfrm>
              <a:prstGeom prst="round2DiagRect">
                <a:avLst>
                  <a:gd name="adj1" fmla="val 2193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marL="0" marR="0" lvl="0" indent="0" algn="l" defTabSz="3600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</a:t>
                </a:r>
                <a:r>
                  <a:rPr kumimoji="0" lang="zh-CN" alt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文章管理</a:t>
                </a:r>
                <a:endPara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4" name="iconfont-11157-5268492">
                <a:extLst>
                  <a:ext uri="{FF2B5EF4-FFF2-40B4-BE49-F238E27FC236}">
                    <a16:creationId xmlns:a16="http://schemas.microsoft.com/office/drawing/2014/main" id="{EB6B813B-20B4-BDC2-CB6C-55CA42940E4F}"/>
                  </a:ext>
                </a:extLst>
              </p:cNvPr>
              <p:cNvSpPr/>
              <p:nvPr/>
            </p:nvSpPr>
            <p:spPr>
              <a:xfrm>
                <a:off x="8343591" y="1853581"/>
                <a:ext cx="163100" cy="196020"/>
              </a:xfrm>
              <a:custGeom>
                <a:avLst/>
                <a:gdLst>
                  <a:gd name="connsiteX0" fmla="*/ 80748 w 507211"/>
                  <a:gd name="connsiteY0" fmla="*/ 413374 h 609586"/>
                  <a:gd name="connsiteX1" fmla="*/ 250867 w 507211"/>
                  <a:gd name="connsiteY1" fmla="*/ 413374 h 609586"/>
                  <a:gd name="connsiteX2" fmla="*/ 262913 w 507211"/>
                  <a:gd name="connsiteY2" fmla="*/ 425468 h 609586"/>
                  <a:gd name="connsiteX3" fmla="*/ 250819 w 507211"/>
                  <a:gd name="connsiteY3" fmla="*/ 437563 h 609586"/>
                  <a:gd name="connsiteX4" fmla="*/ 80748 w 507211"/>
                  <a:gd name="connsiteY4" fmla="*/ 437563 h 609586"/>
                  <a:gd name="connsiteX5" fmla="*/ 68655 w 507211"/>
                  <a:gd name="connsiteY5" fmla="*/ 425468 h 609586"/>
                  <a:gd name="connsiteX6" fmla="*/ 80748 w 507211"/>
                  <a:gd name="connsiteY6" fmla="*/ 413374 h 609586"/>
                  <a:gd name="connsiteX7" fmla="*/ 80748 w 507211"/>
                  <a:gd name="connsiteY7" fmla="*/ 313377 h 609586"/>
                  <a:gd name="connsiteX8" fmla="*/ 319286 w 507211"/>
                  <a:gd name="connsiteY8" fmla="*/ 313377 h 609586"/>
                  <a:gd name="connsiteX9" fmla="*/ 333569 w 507211"/>
                  <a:gd name="connsiteY9" fmla="*/ 327662 h 609586"/>
                  <a:gd name="connsiteX10" fmla="*/ 319286 w 507211"/>
                  <a:gd name="connsiteY10" fmla="*/ 341948 h 609586"/>
                  <a:gd name="connsiteX11" fmla="*/ 80748 w 507211"/>
                  <a:gd name="connsiteY11" fmla="*/ 341948 h 609586"/>
                  <a:gd name="connsiteX12" fmla="*/ 66465 w 507211"/>
                  <a:gd name="connsiteY12" fmla="*/ 327662 h 609586"/>
                  <a:gd name="connsiteX13" fmla="*/ 80748 w 507211"/>
                  <a:gd name="connsiteY13" fmla="*/ 313377 h 609586"/>
                  <a:gd name="connsiteX14" fmla="*/ 80748 w 507211"/>
                  <a:gd name="connsiteY14" fmla="*/ 214333 h 609586"/>
                  <a:gd name="connsiteX15" fmla="*/ 359423 w 507211"/>
                  <a:gd name="connsiteY15" fmla="*/ 214333 h 609586"/>
                  <a:gd name="connsiteX16" fmla="*/ 374897 w 507211"/>
                  <a:gd name="connsiteY16" fmla="*/ 229809 h 609586"/>
                  <a:gd name="connsiteX17" fmla="*/ 359423 w 507211"/>
                  <a:gd name="connsiteY17" fmla="*/ 245284 h 609586"/>
                  <a:gd name="connsiteX18" fmla="*/ 80748 w 507211"/>
                  <a:gd name="connsiteY18" fmla="*/ 245284 h 609586"/>
                  <a:gd name="connsiteX19" fmla="*/ 65274 w 507211"/>
                  <a:gd name="connsiteY19" fmla="*/ 229809 h 609586"/>
                  <a:gd name="connsiteX20" fmla="*/ 80748 w 507211"/>
                  <a:gd name="connsiteY20" fmla="*/ 214333 h 609586"/>
                  <a:gd name="connsiteX21" fmla="*/ 443601 w 507211"/>
                  <a:gd name="connsiteY21" fmla="*/ 203381 h 609586"/>
                  <a:gd name="connsiteX22" fmla="*/ 487262 w 507211"/>
                  <a:gd name="connsiteY22" fmla="*/ 228904 h 609586"/>
                  <a:gd name="connsiteX23" fmla="*/ 347853 w 507211"/>
                  <a:gd name="connsiteY23" fmla="*/ 467562 h 609586"/>
                  <a:gd name="connsiteX24" fmla="*/ 308430 w 507211"/>
                  <a:gd name="connsiteY24" fmla="*/ 484990 h 609586"/>
                  <a:gd name="connsiteX25" fmla="*/ 304193 w 507211"/>
                  <a:gd name="connsiteY25" fmla="*/ 442039 h 609586"/>
                  <a:gd name="connsiteX26" fmla="*/ 463456 w 507211"/>
                  <a:gd name="connsiteY26" fmla="*/ 169287 h 609586"/>
                  <a:gd name="connsiteX27" fmla="*/ 507211 w 507211"/>
                  <a:gd name="connsiteY27" fmla="*/ 194810 h 609586"/>
                  <a:gd name="connsiteX28" fmla="*/ 492880 w 507211"/>
                  <a:gd name="connsiteY28" fmla="*/ 219285 h 609586"/>
                  <a:gd name="connsiteX29" fmla="*/ 449124 w 507211"/>
                  <a:gd name="connsiteY29" fmla="*/ 193810 h 609586"/>
                  <a:gd name="connsiteX30" fmla="*/ 303669 w 507211"/>
                  <a:gd name="connsiteY30" fmla="*/ 50958 h 609586"/>
                  <a:gd name="connsiteX31" fmla="*/ 394323 w 507211"/>
                  <a:gd name="connsiteY31" fmla="*/ 154097 h 609586"/>
                  <a:gd name="connsiteX32" fmla="*/ 392228 w 507211"/>
                  <a:gd name="connsiteY32" fmla="*/ 159716 h 609586"/>
                  <a:gd name="connsiteX33" fmla="*/ 311001 w 507211"/>
                  <a:gd name="connsiteY33" fmla="*/ 161430 h 609586"/>
                  <a:gd name="connsiteX34" fmla="*/ 296717 w 507211"/>
                  <a:gd name="connsiteY34" fmla="*/ 139764 h 609586"/>
                  <a:gd name="connsiteX35" fmla="*/ 298003 w 507211"/>
                  <a:gd name="connsiteY35" fmla="*/ 51862 h 609586"/>
                  <a:gd name="connsiteX36" fmla="*/ 303669 w 507211"/>
                  <a:gd name="connsiteY36" fmla="*/ 50958 h 609586"/>
                  <a:gd name="connsiteX37" fmla="*/ 71716 w 507211"/>
                  <a:gd name="connsiteY37" fmla="*/ 0 h 609586"/>
                  <a:gd name="connsiteX38" fmla="*/ 298102 w 507211"/>
                  <a:gd name="connsiteY38" fmla="*/ 0 h 609586"/>
                  <a:gd name="connsiteX39" fmla="*/ 329483 w 507211"/>
                  <a:gd name="connsiteY39" fmla="*/ 14049 h 609586"/>
                  <a:gd name="connsiteX40" fmla="*/ 427247 w 507211"/>
                  <a:gd name="connsiteY40" fmla="*/ 123013 h 609586"/>
                  <a:gd name="connsiteX41" fmla="*/ 439962 w 507211"/>
                  <a:gd name="connsiteY41" fmla="*/ 156254 h 609586"/>
                  <a:gd name="connsiteX42" fmla="*/ 439962 w 507211"/>
                  <a:gd name="connsiteY42" fmla="*/ 195258 h 609586"/>
                  <a:gd name="connsiteX43" fmla="*/ 407390 w 507211"/>
                  <a:gd name="connsiteY43" fmla="*/ 251693 h 609586"/>
                  <a:gd name="connsiteX44" fmla="*/ 407390 w 507211"/>
                  <a:gd name="connsiteY44" fmla="*/ 156254 h 609586"/>
                  <a:gd name="connsiteX45" fmla="*/ 402961 w 507211"/>
                  <a:gd name="connsiteY45" fmla="*/ 144729 h 609586"/>
                  <a:gd name="connsiteX46" fmla="*/ 305340 w 507211"/>
                  <a:gd name="connsiteY46" fmla="*/ 35765 h 609586"/>
                  <a:gd name="connsiteX47" fmla="*/ 298102 w 507211"/>
                  <a:gd name="connsiteY47" fmla="*/ 32575 h 609586"/>
                  <a:gd name="connsiteX48" fmla="*/ 71716 w 507211"/>
                  <a:gd name="connsiteY48" fmla="*/ 32575 h 609586"/>
                  <a:gd name="connsiteX49" fmla="*/ 32524 w 507211"/>
                  <a:gd name="connsiteY49" fmla="*/ 71722 h 609586"/>
                  <a:gd name="connsiteX50" fmla="*/ 32524 w 507211"/>
                  <a:gd name="connsiteY50" fmla="*/ 537912 h 609586"/>
                  <a:gd name="connsiteX51" fmla="*/ 71716 w 507211"/>
                  <a:gd name="connsiteY51" fmla="*/ 577107 h 609586"/>
                  <a:gd name="connsiteX52" fmla="*/ 368389 w 507211"/>
                  <a:gd name="connsiteY52" fmla="*/ 577107 h 609586"/>
                  <a:gd name="connsiteX53" fmla="*/ 407533 w 507211"/>
                  <a:gd name="connsiteY53" fmla="*/ 537912 h 609586"/>
                  <a:gd name="connsiteX54" fmla="*/ 407533 w 507211"/>
                  <a:gd name="connsiteY54" fmla="*/ 377086 h 609586"/>
                  <a:gd name="connsiteX55" fmla="*/ 440152 w 507211"/>
                  <a:gd name="connsiteY55" fmla="*/ 320557 h 609586"/>
                  <a:gd name="connsiteX56" fmla="*/ 440152 w 507211"/>
                  <a:gd name="connsiteY56" fmla="*/ 537912 h 609586"/>
                  <a:gd name="connsiteX57" fmla="*/ 440105 w 507211"/>
                  <a:gd name="connsiteY57" fmla="*/ 537912 h 609586"/>
                  <a:gd name="connsiteX58" fmla="*/ 440105 w 507211"/>
                  <a:gd name="connsiteY58" fmla="*/ 537865 h 609586"/>
                  <a:gd name="connsiteX59" fmla="*/ 368389 w 507211"/>
                  <a:gd name="connsiteY59" fmla="*/ 609586 h 609586"/>
                  <a:gd name="connsiteX60" fmla="*/ 71716 w 507211"/>
                  <a:gd name="connsiteY60" fmla="*/ 609586 h 609586"/>
                  <a:gd name="connsiteX61" fmla="*/ 0 w 507211"/>
                  <a:gd name="connsiteY61" fmla="*/ 537865 h 609586"/>
                  <a:gd name="connsiteX62" fmla="*/ 0 w 507211"/>
                  <a:gd name="connsiteY62" fmla="*/ 71722 h 609586"/>
                  <a:gd name="connsiteX63" fmla="*/ 71716 w 507211"/>
                  <a:gd name="connsiteY63" fmla="*/ 0 h 609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507211" h="609586">
                    <a:moveTo>
                      <a:pt x="80748" y="413374"/>
                    </a:moveTo>
                    <a:lnTo>
                      <a:pt x="250867" y="413374"/>
                    </a:lnTo>
                    <a:cubicBezTo>
                      <a:pt x="257485" y="413374"/>
                      <a:pt x="262913" y="418802"/>
                      <a:pt x="262913" y="425468"/>
                    </a:cubicBezTo>
                    <a:cubicBezTo>
                      <a:pt x="262913" y="432135"/>
                      <a:pt x="257485" y="437563"/>
                      <a:pt x="250819" y="437563"/>
                    </a:cubicBezTo>
                    <a:lnTo>
                      <a:pt x="80748" y="437563"/>
                    </a:lnTo>
                    <a:cubicBezTo>
                      <a:pt x="74083" y="437563"/>
                      <a:pt x="68655" y="432135"/>
                      <a:pt x="68655" y="425468"/>
                    </a:cubicBezTo>
                    <a:cubicBezTo>
                      <a:pt x="68655" y="418802"/>
                      <a:pt x="74035" y="413374"/>
                      <a:pt x="80748" y="413374"/>
                    </a:cubicBezTo>
                    <a:close/>
                    <a:moveTo>
                      <a:pt x="80748" y="313377"/>
                    </a:moveTo>
                    <a:lnTo>
                      <a:pt x="319286" y="313377"/>
                    </a:lnTo>
                    <a:cubicBezTo>
                      <a:pt x="327142" y="313377"/>
                      <a:pt x="333569" y="319805"/>
                      <a:pt x="333569" y="327662"/>
                    </a:cubicBezTo>
                    <a:cubicBezTo>
                      <a:pt x="333569" y="335519"/>
                      <a:pt x="327142" y="341948"/>
                      <a:pt x="319286" y="341948"/>
                    </a:cubicBezTo>
                    <a:lnTo>
                      <a:pt x="80748" y="341948"/>
                    </a:lnTo>
                    <a:cubicBezTo>
                      <a:pt x="72892" y="341948"/>
                      <a:pt x="66465" y="335519"/>
                      <a:pt x="66465" y="327662"/>
                    </a:cubicBezTo>
                    <a:cubicBezTo>
                      <a:pt x="66465" y="319805"/>
                      <a:pt x="72892" y="313377"/>
                      <a:pt x="80748" y="313377"/>
                    </a:cubicBezTo>
                    <a:close/>
                    <a:moveTo>
                      <a:pt x="80748" y="214333"/>
                    </a:moveTo>
                    <a:lnTo>
                      <a:pt x="359423" y="214333"/>
                    </a:lnTo>
                    <a:cubicBezTo>
                      <a:pt x="367945" y="214333"/>
                      <a:pt x="374897" y="221237"/>
                      <a:pt x="374897" y="229809"/>
                    </a:cubicBezTo>
                    <a:cubicBezTo>
                      <a:pt x="374897" y="238427"/>
                      <a:pt x="367993" y="245284"/>
                      <a:pt x="359423" y="245284"/>
                    </a:cubicBezTo>
                    <a:lnTo>
                      <a:pt x="80748" y="245284"/>
                    </a:lnTo>
                    <a:cubicBezTo>
                      <a:pt x="72226" y="245284"/>
                      <a:pt x="65274" y="238380"/>
                      <a:pt x="65274" y="229809"/>
                    </a:cubicBezTo>
                    <a:cubicBezTo>
                      <a:pt x="65274" y="221190"/>
                      <a:pt x="72178" y="214333"/>
                      <a:pt x="80748" y="214333"/>
                    </a:cubicBezTo>
                    <a:close/>
                    <a:moveTo>
                      <a:pt x="443601" y="203381"/>
                    </a:moveTo>
                    <a:lnTo>
                      <a:pt x="487262" y="228904"/>
                    </a:lnTo>
                    <a:lnTo>
                      <a:pt x="347853" y="467562"/>
                    </a:lnTo>
                    <a:lnTo>
                      <a:pt x="308430" y="484990"/>
                    </a:lnTo>
                    <a:lnTo>
                      <a:pt x="304193" y="442039"/>
                    </a:lnTo>
                    <a:close/>
                    <a:moveTo>
                      <a:pt x="463456" y="169287"/>
                    </a:moveTo>
                    <a:lnTo>
                      <a:pt x="507211" y="194810"/>
                    </a:lnTo>
                    <a:lnTo>
                      <a:pt x="492880" y="219285"/>
                    </a:lnTo>
                    <a:lnTo>
                      <a:pt x="449124" y="193810"/>
                    </a:lnTo>
                    <a:close/>
                    <a:moveTo>
                      <a:pt x="303669" y="50958"/>
                    </a:moveTo>
                    <a:lnTo>
                      <a:pt x="394323" y="154097"/>
                    </a:lnTo>
                    <a:cubicBezTo>
                      <a:pt x="396179" y="156144"/>
                      <a:pt x="394846" y="159335"/>
                      <a:pt x="392228" y="159716"/>
                    </a:cubicBezTo>
                    <a:lnTo>
                      <a:pt x="311001" y="161430"/>
                    </a:lnTo>
                    <a:cubicBezTo>
                      <a:pt x="297908" y="161430"/>
                      <a:pt x="296717" y="151621"/>
                      <a:pt x="296717" y="139764"/>
                    </a:cubicBezTo>
                    <a:lnTo>
                      <a:pt x="298003" y="51862"/>
                    </a:lnTo>
                    <a:cubicBezTo>
                      <a:pt x="299050" y="49529"/>
                      <a:pt x="302050" y="49005"/>
                      <a:pt x="303669" y="50958"/>
                    </a:cubicBezTo>
                    <a:close/>
                    <a:moveTo>
                      <a:pt x="71716" y="0"/>
                    </a:moveTo>
                    <a:lnTo>
                      <a:pt x="298102" y="0"/>
                    </a:lnTo>
                    <a:cubicBezTo>
                      <a:pt x="310102" y="0"/>
                      <a:pt x="321531" y="5143"/>
                      <a:pt x="329483" y="14049"/>
                    </a:cubicBezTo>
                    <a:lnTo>
                      <a:pt x="427247" y="123013"/>
                    </a:lnTo>
                    <a:cubicBezTo>
                      <a:pt x="435533" y="132157"/>
                      <a:pt x="439962" y="144015"/>
                      <a:pt x="439962" y="156254"/>
                    </a:cubicBezTo>
                    <a:lnTo>
                      <a:pt x="439962" y="195258"/>
                    </a:lnTo>
                    <a:lnTo>
                      <a:pt x="407390" y="251693"/>
                    </a:lnTo>
                    <a:lnTo>
                      <a:pt x="407390" y="156254"/>
                    </a:lnTo>
                    <a:cubicBezTo>
                      <a:pt x="407390" y="152063"/>
                      <a:pt x="405818" y="147920"/>
                      <a:pt x="402961" y="144729"/>
                    </a:cubicBezTo>
                    <a:lnTo>
                      <a:pt x="305340" y="35765"/>
                    </a:lnTo>
                    <a:cubicBezTo>
                      <a:pt x="303483" y="33765"/>
                      <a:pt x="300864" y="32575"/>
                      <a:pt x="298102" y="32575"/>
                    </a:cubicBezTo>
                    <a:lnTo>
                      <a:pt x="71716" y="32575"/>
                    </a:lnTo>
                    <a:cubicBezTo>
                      <a:pt x="50144" y="32575"/>
                      <a:pt x="32524" y="50053"/>
                      <a:pt x="32524" y="71722"/>
                    </a:cubicBezTo>
                    <a:lnTo>
                      <a:pt x="32524" y="537912"/>
                    </a:lnTo>
                    <a:cubicBezTo>
                      <a:pt x="32524" y="559486"/>
                      <a:pt x="50048" y="577107"/>
                      <a:pt x="71716" y="577107"/>
                    </a:cubicBezTo>
                    <a:lnTo>
                      <a:pt x="368389" y="577107"/>
                    </a:lnTo>
                    <a:cubicBezTo>
                      <a:pt x="389913" y="577107"/>
                      <a:pt x="407533" y="559581"/>
                      <a:pt x="407533" y="537912"/>
                    </a:cubicBezTo>
                    <a:lnTo>
                      <a:pt x="407533" y="377086"/>
                    </a:lnTo>
                    <a:lnTo>
                      <a:pt x="440152" y="320557"/>
                    </a:lnTo>
                    <a:lnTo>
                      <a:pt x="440152" y="537912"/>
                    </a:lnTo>
                    <a:lnTo>
                      <a:pt x="440105" y="537912"/>
                    </a:lnTo>
                    <a:lnTo>
                      <a:pt x="440105" y="537865"/>
                    </a:lnTo>
                    <a:cubicBezTo>
                      <a:pt x="440105" y="577392"/>
                      <a:pt x="407913" y="609586"/>
                      <a:pt x="368389" y="609586"/>
                    </a:cubicBezTo>
                    <a:lnTo>
                      <a:pt x="71716" y="609586"/>
                    </a:lnTo>
                    <a:cubicBezTo>
                      <a:pt x="32191" y="609586"/>
                      <a:pt x="0" y="577392"/>
                      <a:pt x="0" y="537865"/>
                    </a:cubicBezTo>
                    <a:lnTo>
                      <a:pt x="0" y="71722"/>
                    </a:lnTo>
                    <a:cubicBezTo>
                      <a:pt x="0" y="32194"/>
                      <a:pt x="32191" y="0"/>
                      <a:pt x="717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阿里巴巴普惠体"/>
                  <a:cs typeface="+mn-cs"/>
                </a:endParaRPr>
              </a:p>
            </p:txBody>
          </p:sp>
        </p:grp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554F53B-F2C9-C0C4-3F1D-1661BCB267B9}"/>
              </a:ext>
            </a:extLst>
          </p:cNvPr>
          <p:cNvSpPr/>
          <p:nvPr/>
        </p:nvSpPr>
        <p:spPr>
          <a:xfrm>
            <a:off x="982462" y="4436680"/>
            <a:ext cx="1589288" cy="383417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FC5D61D-AA7B-092A-C2F6-31C50C37963D}"/>
              </a:ext>
            </a:extLst>
          </p:cNvPr>
          <p:cNvSpPr/>
          <p:nvPr/>
        </p:nvSpPr>
        <p:spPr>
          <a:xfrm>
            <a:off x="8343591" y="2725236"/>
            <a:ext cx="1589288" cy="827261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5163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/>
      <p:bldP spid="8" grpId="0"/>
      <p:bldP spid="3" grpId="0" animBg="1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学习路径</a:t>
            </a:r>
            <a:endParaRPr lang="zh-CN" altLang="en-US" dirty="0"/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8CEA54BA-CD37-8331-C1AF-F3F6F73D9DCC}"/>
              </a:ext>
            </a:extLst>
          </p:cNvPr>
          <p:cNvSpPr txBox="1">
            <a:spLocks/>
          </p:cNvSpPr>
          <p:nvPr/>
        </p:nvSpPr>
        <p:spPr>
          <a:xfrm>
            <a:off x="925450" y="1606250"/>
            <a:ext cx="9214230" cy="87977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Fira Code" panose="020B0809050000020004" pitchFamily="49" charset="0"/>
              </a:rPr>
              <a:t>1. </a:t>
            </a:r>
            <a:r>
              <a:rPr lang="zh-CN" altLang="en-US">
                <a:latin typeface="Fira Code" panose="020B0809050000020004" pitchFamily="49" charset="0"/>
              </a:rPr>
              <a:t>环境准备</a:t>
            </a:r>
            <a:endParaRPr lang="en-US" altLang="zh-CN">
              <a:latin typeface="Fira Code" panose="020B0809050000020004" pitchFamily="49" charset="0"/>
            </a:endParaRPr>
          </a:p>
          <a:p>
            <a:r>
              <a:rPr lang="en-US" altLang="zh-CN">
                <a:latin typeface="Fira Code" panose="020B0809050000020004" pitchFamily="49" charset="0"/>
              </a:rPr>
              <a:t>2. </a:t>
            </a:r>
            <a:r>
              <a:rPr lang="zh-CN" altLang="en-US">
                <a:latin typeface="Fira Code" panose="020B0809050000020004" pitchFamily="49" charset="0"/>
              </a:rPr>
              <a:t>功能开发</a:t>
            </a:r>
            <a:endParaRPr lang="en-US" altLang="zh-CN">
              <a:latin typeface="Fira Code" panose="020B0809050000020004" pitchFamily="49" charset="0"/>
            </a:endParaRP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1442C717-EAE3-5940-06C0-CFF16738D774}"/>
              </a:ext>
            </a:extLst>
          </p:cNvPr>
          <p:cNvSpPr txBox="1">
            <a:spLocks/>
          </p:cNvSpPr>
          <p:nvPr/>
        </p:nvSpPr>
        <p:spPr>
          <a:xfrm>
            <a:off x="1296925" y="2486027"/>
            <a:ext cx="9214230" cy="162877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</a:rPr>
              <a:t>注册</a:t>
            </a:r>
            <a:endParaRPr lang="en-US" altLang="zh-CN" sz="1200">
              <a:solidFill>
                <a:schemeClr val="bg1">
                  <a:lumMod val="50000"/>
                </a:schemeClr>
              </a:solidFill>
              <a:latin typeface="Fira Code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</a:rPr>
              <a:t>登录</a:t>
            </a:r>
            <a:endParaRPr lang="en-US" altLang="zh-CN" sz="1200">
              <a:solidFill>
                <a:schemeClr val="bg1">
                  <a:lumMod val="50000"/>
                </a:schemeClr>
              </a:solidFill>
              <a:latin typeface="Fira Code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</a:rPr>
              <a:t>文章分类</a:t>
            </a:r>
            <a:endParaRPr lang="en-US" altLang="zh-CN" sz="1200">
              <a:solidFill>
                <a:schemeClr val="bg1">
                  <a:lumMod val="50000"/>
                </a:schemeClr>
              </a:solidFill>
              <a:latin typeface="Fira Code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</a:rPr>
              <a:t>文章管理</a:t>
            </a:r>
            <a:endParaRPr lang="en-US" altLang="zh-CN" sz="1200">
              <a:solidFill>
                <a:schemeClr val="bg1">
                  <a:lumMod val="50000"/>
                </a:schemeClr>
              </a:solidFill>
              <a:latin typeface="Fira Code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</a:rPr>
              <a:t>个人中心</a:t>
            </a:r>
            <a:endParaRPr lang="en-US" altLang="zh-CN" sz="1200">
              <a:solidFill>
                <a:schemeClr val="bg1">
                  <a:lumMod val="50000"/>
                </a:schemeClr>
              </a:solidFill>
              <a:latin typeface="Fira Code" panose="020B08090500000200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3144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环境准备</a:t>
            </a:r>
            <a:endParaRPr lang="zh-CN" altLang="en-US" dirty="0"/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8CEA54BA-CD37-8331-C1AF-F3F6F73D9DCC}"/>
              </a:ext>
            </a:extLst>
          </p:cNvPr>
          <p:cNvSpPr txBox="1">
            <a:spLocks/>
          </p:cNvSpPr>
          <p:nvPr/>
        </p:nvSpPr>
        <p:spPr>
          <a:xfrm>
            <a:off x="925450" y="1606250"/>
            <a:ext cx="9214230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Fira Code" panose="020B0809050000020004" pitchFamily="49" charset="0"/>
              </a:rPr>
              <a:t>1. </a:t>
            </a:r>
            <a:r>
              <a:rPr lang="zh-CN" altLang="en-US">
                <a:latin typeface="Fira Code" panose="020B0809050000020004" pitchFamily="49" charset="0"/>
              </a:rPr>
              <a:t>创建</a:t>
            </a:r>
            <a:r>
              <a:rPr lang="en-US" altLang="zh-CN">
                <a:latin typeface="Fira Code" panose="020B0809050000020004" pitchFamily="49" charset="0"/>
              </a:rPr>
              <a:t>Vue</a:t>
            </a:r>
            <a:r>
              <a:rPr lang="zh-CN" altLang="en-US">
                <a:latin typeface="Fira Code" panose="020B0809050000020004" pitchFamily="49" charset="0"/>
              </a:rPr>
              <a:t>工程</a:t>
            </a:r>
            <a:endParaRPr lang="en-US" altLang="zh-CN">
              <a:latin typeface="Fira Code" panose="020B0809050000020004" pitchFamily="49" charset="0"/>
            </a:endParaRPr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DB62DA93-9551-137B-71FE-A31AEACF25C5}"/>
              </a:ext>
            </a:extLst>
          </p:cNvPr>
          <p:cNvSpPr txBox="1">
            <a:spLocks/>
          </p:cNvSpPr>
          <p:nvPr/>
        </p:nvSpPr>
        <p:spPr>
          <a:xfrm>
            <a:off x="925450" y="2524494"/>
            <a:ext cx="9214230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Fira Code" panose="020B0809050000020004" pitchFamily="49" charset="0"/>
              </a:rPr>
              <a:t>2. </a:t>
            </a:r>
            <a:r>
              <a:rPr lang="zh-CN" altLang="en-US">
                <a:latin typeface="Fira Code" panose="020B0809050000020004" pitchFamily="49" charset="0"/>
              </a:rPr>
              <a:t>安装依赖</a:t>
            </a:r>
            <a:endParaRPr lang="en-US" altLang="zh-CN">
              <a:latin typeface="Fira Code" panose="020B0809050000020004" pitchFamily="49" charset="0"/>
            </a:endParaRPr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E851F096-B620-6BA9-9DC3-64CDB21CAA6E}"/>
              </a:ext>
            </a:extLst>
          </p:cNvPr>
          <p:cNvSpPr txBox="1">
            <a:spLocks/>
          </p:cNvSpPr>
          <p:nvPr/>
        </p:nvSpPr>
        <p:spPr>
          <a:xfrm>
            <a:off x="925450" y="4495799"/>
            <a:ext cx="9214230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Fira Code" panose="020B0809050000020004" pitchFamily="49" charset="0"/>
              </a:rPr>
              <a:t>3. </a:t>
            </a:r>
            <a:r>
              <a:rPr lang="zh-CN" altLang="en-US">
                <a:latin typeface="Fira Code" panose="020B0809050000020004" pitchFamily="49" charset="0"/>
              </a:rPr>
              <a:t>目录调整</a:t>
            </a:r>
            <a:endParaRPr lang="en-US" altLang="zh-CN">
              <a:latin typeface="Fira Code" panose="020B08090500000200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AA4647-20D6-0E0F-6EF7-F59C137DC884}"/>
              </a:ext>
            </a:extLst>
          </p:cNvPr>
          <p:cNvSpPr txBox="1"/>
          <p:nvPr/>
        </p:nvSpPr>
        <p:spPr>
          <a:xfrm>
            <a:off x="1631476" y="2029133"/>
            <a:ext cx="6129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1FE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npm init vue</a:t>
            </a:r>
            <a:r>
              <a:rPr lang="en-US" altLang="zh-CN" sz="1400">
                <a:solidFill>
                  <a:srgbClr val="001FEE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@</a:t>
            </a:r>
            <a:r>
              <a:rPr lang="en-US" altLang="zh-CN" sz="1400">
                <a:solidFill>
                  <a:srgbClr val="001FE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latest</a:t>
            </a:r>
            <a:endParaRPr lang="zh-CN" altLang="en-US" sz="14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AA5896-A28C-0AD0-A47A-513E3E95316D}"/>
              </a:ext>
            </a:extLst>
          </p:cNvPr>
          <p:cNvSpPr txBox="1"/>
          <p:nvPr/>
        </p:nvSpPr>
        <p:spPr>
          <a:xfrm>
            <a:off x="1631476" y="3031487"/>
            <a:ext cx="61293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</a:rPr>
              <a:t>Element-Plus</a:t>
            </a:r>
          </a:p>
          <a:p>
            <a:pPr lvl="1"/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</a:rPr>
              <a:t>Axios</a:t>
            </a:r>
          </a:p>
          <a:p>
            <a:pPr lvl="1"/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</a:rPr>
              <a:t>Sass</a:t>
            </a:r>
          </a:p>
          <a:p>
            <a:pPr lvl="1"/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4D1067-555D-E3C4-AC7C-D09C1DDFD3A2}"/>
              </a:ext>
            </a:extLst>
          </p:cNvPr>
          <p:cNvSpPr txBox="1"/>
          <p:nvPr/>
        </p:nvSpPr>
        <p:spPr>
          <a:xfrm>
            <a:off x="2164876" y="3258072"/>
            <a:ext cx="6129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1FE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npm install element-plus --save</a:t>
            </a:r>
            <a:endParaRPr lang="zh-CN" altLang="en-US" sz="14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F169614-D154-8035-8125-163E69A2D56F}"/>
              </a:ext>
            </a:extLst>
          </p:cNvPr>
          <p:cNvSpPr txBox="1"/>
          <p:nvPr/>
        </p:nvSpPr>
        <p:spPr>
          <a:xfrm>
            <a:off x="2164876" y="3744943"/>
            <a:ext cx="6129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1FE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npm install axios</a:t>
            </a:r>
            <a:endParaRPr lang="zh-CN" altLang="en-US" sz="14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C8F05C-A644-F8C4-EE06-D90B41039471}"/>
              </a:ext>
            </a:extLst>
          </p:cNvPr>
          <p:cNvSpPr txBox="1"/>
          <p:nvPr/>
        </p:nvSpPr>
        <p:spPr>
          <a:xfrm>
            <a:off x="2164876" y="4349354"/>
            <a:ext cx="6129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1FE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npm install sass -D</a:t>
            </a:r>
            <a:endParaRPr lang="zh-CN" altLang="en-US" sz="1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EB7A19-5A3B-DD95-E063-D81074D0DA9B}"/>
              </a:ext>
            </a:extLst>
          </p:cNvPr>
          <p:cNvSpPr txBox="1"/>
          <p:nvPr/>
        </p:nvSpPr>
        <p:spPr>
          <a:xfrm>
            <a:off x="1193326" y="5011204"/>
            <a:ext cx="6129336" cy="135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</a:rPr>
              <a:t>删除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</a:rPr>
              <a:t>components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</a:rPr>
              <a:t>下面自动生成的内容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</a:rPr>
              <a:t>新建目录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</a:rPr>
              <a:t>api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</a:rPr>
              <a:t>、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</a:rPr>
              <a:t>utils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</a:rPr>
              <a:t>、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</a:rPr>
              <a:t>views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</a:rPr>
              <a:t>将资料中的静态资源拷贝到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</a:rPr>
              <a:t>assets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</a:rPr>
              <a:t>目录下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</a:rPr>
              <a:t>删除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</a:rPr>
              <a:t>App.uve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</a:rPr>
              <a:t>中自动生成的内容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569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3" grpId="0"/>
      <p:bldP spid="6" grpId="0"/>
      <p:bldP spid="7" grpId="0"/>
      <p:bldP spid="8" grpId="0"/>
      <p:bldP spid="11" grpId="0"/>
      <p:bldP spid="12" grpId="0"/>
      <p:bldP spid="1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注册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E71DB0-32C3-A70B-7555-7D062CB45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80" y="1519422"/>
            <a:ext cx="9982200" cy="4762103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864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开发步骤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E71DB0-32C3-A70B-7555-7D062CB45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705" y="1519422"/>
            <a:ext cx="2125999" cy="1014228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AC37C103-2A1C-E9C0-D5FD-37D986786893}"/>
              </a:ext>
            </a:extLst>
          </p:cNvPr>
          <p:cNvSpPr/>
          <p:nvPr/>
        </p:nvSpPr>
        <p:spPr>
          <a:xfrm>
            <a:off x="2390776" y="3238500"/>
            <a:ext cx="1447798" cy="51719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搭建页面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06B4EAE-8F2E-8B98-4FF8-10D755E1738D}"/>
              </a:ext>
            </a:extLst>
          </p:cNvPr>
          <p:cNvSpPr/>
          <p:nvPr/>
        </p:nvSpPr>
        <p:spPr>
          <a:xfrm>
            <a:off x="4858939" y="3238500"/>
            <a:ext cx="1447799" cy="51719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绑定数据与事件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EF295DB-1004-EF47-D86D-ACE52099A192}"/>
              </a:ext>
            </a:extLst>
          </p:cNvPr>
          <p:cNvSpPr/>
          <p:nvPr/>
        </p:nvSpPr>
        <p:spPr>
          <a:xfrm>
            <a:off x="7327104" y="3238500"/>
            <a:ext cx="1447799" cy="51719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调用后台接口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9B5C946-DFB1-4543-0D43-084CAF3A39EF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3838574" y="3497095"/>
            <a:ext cx="10203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E21B0DE-DE2C-1595-7FE4-8EB6C249E613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6306738" y="3497095"/>
            <a:ext cx="10203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E4D97FB-CC67-CEF8-1D5A-573B4953BDE0}"/>
              </a:ext>
            </a:extLst>
          </p:cNvPr>
          <p:cNvCxnSpPr>
            <a:stCxn id="2" idx="2"/>
          </p:cNvCxnSpPr>
          <p:nvPr/>
        </p:nvCxnSpPr>
        <p:spPr>
          <a:xfrm>
            <a:off x="3114675" y="3755690"/>
            <a:ext cx="0" cy="119731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202ECBB-0015-B713-E292-8459B004A2D7}"/>
              </a:ext>
            </a:extLst>
          </p:cNvPr>
          <p:cNvSpPr txBox="1"/>
          <p:nvPr/>
        </p:nvSpPr>
        <p:spPr>
          <a:xfrm>
            <a:off x="3114675" y="4096606"/>
            <a:ext cx="781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html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标签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63F1B5E-55CE-A3A0-5859-A8705DA39102}"/>
              </a:ext>
            </a:extLst>
          </p:cNvPr>
          <p:cNvSpPr txBox="1"/>
          <p:nvPr/>
        </p:nvSpPr>
        <p:spPr>
          <a:xfrm>
            <a:off x="3129913" y="4536344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css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样式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2509847-3436-B725-E62B-B54499C2206A}"/>
              </a:ext>
            </a:extLst>
          </p:cNvPr>
          <p:cNvCxnSpPr/>
          <p:nvPr/>
        </p:nvCxnSpPr>
        <p:spPr>
          <a:xfrm>
            <a:off x="5582838" y="3755690"/>
            <a:ext cx="0" cy="119731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13848F8-90A4-3E59-37B0-5660EE420FF1}"/>
              </a:ext>
            </a:extLst>
          </p:cNvPr>
          <p:cNvSpPr txBox="1"/>
          <p:nvPr/>
        </p:nvSpPr>
        <p:spPr>
          <a:xfrm>
            <a:off x="5582838" y="435434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表单校验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83938E2-E31F-A07F-D1F7-736CCF7C9212}"/>
              </a:ext>
            </a:extLst>
          </p:cNvPr>
          <p:cNvCxnSpPr/>
          <p:nvPr/>
        </p:nvCxnSpPr>
        <p:spPr>
          <a:xfrm>
            <a:off x="8052191" y="3774950"/>
            <a:ext cx="0" cy="119731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97DD87D-91B0-6E4C-2983-4A6719AF1AE4}"/>
              </a:ext>
            </a:extLst>
          </p:cNvPr>
          <p:cNvSpPr txBox="1"/>
          <p:nvPr/>
        </p:nvSpPr>
        <p:spPr>
          <a:xfrm>
            <a:off x="8045976" y="4175880"/>
            <a:ext cx="1245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src/api/xx.js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封装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9F0C463-924A-5027-4394-FFB514B3864A}"/>
              </a:ext>
            </a:extLst>
          </p:cNvPr>
          <p:cNvSpPr txBox="1"/>
          <p:nvPr/>
        </p:nvSpPr>
        <p:spPr>
          <a:xfrm>
            <a:off x="8057217" y="4542139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页面函数中调用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2016E0E-F93E-11D5-DD52-DB6F93C3B9BE}"/>
              </a:ext>
            </a:extLst>
          </p:cNvPr>
          <p:cNvSpPr txBox="1"/>
          <p:nvPr/>
        </p:nvSpPr>
        <p:spPr>
          <a:xfrm>
            <a:off x="8045976" y="384495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接口文档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1016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17" grpId="0"/>
      <p:bldP spid="18" grpId="0"/>
      <p:bldP spid="20" grpId="0"/>
      <p:bldP spid="22" grpId="0"/>
      <p:bldP spid="23" grpId="0"/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注册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E71DB0-32C3-A70B-7555-7D062CB45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80" y="1519422"/>
            <a:ext cx="9982200" cy="4762103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2804B1D2-D020-15AF-C635-A193E6EE6A9A}"/>
              </a:ext>
            </a:extLst>
          </p:cNvPr>
          <p:cNvSpPr/>
          <p:nvPr/>
        </p:nvSpPr>
        <p:spPr>
          <a:xfrm>
            <a:off x="7172325" y="3114675"/>
            <a:ext cx="2714625" cy="1266825"/>
          </a:xfrm>
          <a:prstGeom prst="roundRect">
            <a:avLst>
              <a:gd name="adj" fmla="val 7644"/>
            </a:avLst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058B63-C2B1-EC4B-4CE3-6209D472BC3B}"/>
              </a:ext>
            </a:extLst>
          </p:cNvPr>
          <p:cNvSpPr/>
          <p:nvPr/>
        </p:nvSpPr>
        <p:spPr>
          <a:xfrm>
            <a:off x="8776138" y="2690648"/>
            <a:ext cx="704193" cy="33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数据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D92B7A-CC5D-50BB-AB8E-8046EF69D422}"/>
              </a:ext>
            </a:extLst>
          </p:cNvPr>
          <p:cNvSpPr/>
          <p:nvPr/>
        </p:nvSpPr>
        <p:spPr>
          <a:xfrm>
            <a:off x="9637862" y="2689006"/>
            <a:ext cx="704193" cy="33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校验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424F2E9-C4F5-56B4-BB95-9F2E653890A0}"/>
              </a:ext>
            </a:extLst>
          </p:cNvPr>
          <p:cNvSpPr/>
          <p:nvPr/>
        </p:nvSpPr>
        <p:spPr>
          <a:xfrm>
            <a:off x="7172325" y="4423540"/>
            <a:ext cx="2714625" cy="306115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FEF292-E508-EED9-DBD2-6A4F263D4D5D}"/>
              </a:ext>
            </a:extLst>
          </p:cNvPr>
          <p:cNvSpPr/>
          <p:nvPr/>
        </p:nvSpPr>
        <p:spPr>
          <a:xfrm>
            <a:off x="8776137" y="4771695"/>
            <a:ext cx="704193" cy="33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事件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326408-CD9B-3E1F-B5BD-F36D1DA5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2055" y="3471862"/>
            <a:ext cx="1371600" cy="552450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9824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9C97CA-E026-AF98-4EFC-491660DD80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102043"/>
            <a:ext cx="5760538" cy="4511040"/>
          </a:xfrm>
        </p:spPr>
        <p:txBody>
          <a:bodyPr/>
          <a:lstStyle/>
          <a:p>
            <a:r>
              <a:rPr lang="zh-CN" altLang="en-US"/>
              <a:t>搭建页面</a:t>
            </a:r>
            <a:endParaRPr lang="en-US" altLang="zh-CN"/>
          </a:p>
          <a:p>
            <a:r>
              <a:rPr lang="zh-CN" altLang="en-US"/>
              <a:t>数据绑定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zh-CN" altLang="en-US"/>
              <a:t>表单校验</a:t>
            </a:r>
            <a:endParaRPr lang="en-US" altLang="zh-CN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47C6062-A198-D5A5-800C-A9B8EA33D118}"/>
              </a:ext>
            </a:extLst>
          </p:cNvPr>
          <p:cNvSpPr/>
          <p:nvPr/>
        </p:nvSpPr>
        <p:spPr>
          <a:xfrm>
            <a:off x="5642308" y="4369957"/>
            <a:ext cx="5142243" cy="811643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130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el-form</a:t>
            </a:r>
            <a:r>
              <a:rPr lang="zh-CN" altLang="en-US" sz="130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标签上通过</a:t>
            </a:r>
            <a:r>
              <a:rPr lang="en-US" altLang="zh-CN" sz="130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rules</a:t>
            </a:r>
            <a:r>
              <a:rPr lang="zh-CN" altLang="en-US" sz="130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属性，绑定校验规则</a:t>
            </a:r>
            <a:endParaRPr lang="en-US" altLang="zh-CN" sz="1300">
              <a:solidFill>
                <a:prstClr val="black">
                  <a:lumMod val="75000"/>
                  <a:lumOff val="25000"/>
                </a:prst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130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el-form-item</a:t>
            </a:r>
            <a:r>
              <a:rPr lang="zh-CN" altLang="en-US" sz="130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标签上通过</a:t>
            </a:r>
            <a:r>
              <a:rPr lang="en-US" altLang="zh-CN" sz="130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prop</a:t>
            </a:r>
            <a:r>
              <a:rPr lang="zh-CN" altLang="en-US" sz="130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属性，指定校验项</a:t>
            </a:r>
            <a:endParaRPr lang="en-US" altLang="zh-CN" sz="1300">
              <a:solidFill>
                <a:prstClr val="black">
                  <a:lumMod val="75000"/>
                  <a:lumOff val="25000"/>
                </a:prst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5CB28A3-50AF-E440-C6DE-23354333C69E}"/>
              </a:ext>
            </a:extLst>
          </p:cNvPr>
          <p:cNvSpPr/>
          <p:nvPr/>
        </p:nvSpPr>
        <p:spPr>
          <a:xfrm>
            <a:off x="5642307" y="3448050"/>
            <a:ext cx="5142243" cy="509473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30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参考接口文档给属性起名</a:t>
            </a:r>
            <a:endParaRPr lang="en-US" altLang="zh-CN" sz="1300">
              <a:solidFill>
                <a:prstClr val="black">
                  <a:lumMod val="75000"/>
                  <a:lumOff val="25000"/>
                </a:prst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25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/>
              <a:t>Vue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8483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注册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5C389B0-6890-33C1-923A-84B8E3CCC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04" y="1543050"/>
            <a:ext cx="6271673" cy="3771900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B07B7E89-964D-85BA-1515-2AC5F9E529AD}"/>
              </a:ext>
            </a:extLst>
          </p:cNvPr>
          <p:cNvSpPr/>
          <p:nvPr/>
        </p:nvSpPr>
        <p:spPr>
          <a:xfrm>
            <a:off x="7991475" y="1619250"/>
            <a:ext cx="2182539" cy="1137416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src/api/user.js</a:t>
            </a:r>
            <a:endParaRPr lang="zh-CN" altLang="en-US"/>
          </a:p>
        </p:txBody>
      </p:sp>
      <p:sp>
        <p:nvSpPr>
          <p:cNvPr id="13" name="矩形: 圆顶角 12">
            <a:extLst>
              <a:ext uri="{FF2B5EF4-FFF2-40B4-BE49-F238E27FC236}">
                <a16:creationId xmlns:a16="http://schemas.microsoft.com/office/drawing/2014/main" id="{22F39BCD-B9E4-24A2-0A27-B091DDD602C5}"/>
              </a:ext>
            </a:extLst>
          </p:cNvPr>
          <p:cNvSpPr/>
          <p:nvPr/>
        </p:nvSpPr>
        <p:spPr>
          <a:xfrm>
            <a:off x="7991475" y="3357563"/>
            <a:ext cx="2182540" cy="1137417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src/views/Login.vue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348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跨域</a:t>
            </a:r>
            <a:endParaRPr lang="zh-CN" altLang="en-US" dirty="0"/>
          </a:p>
        </p:txBody>
      </p:sp>
      <p:sp>
        <p:nvSpPr>
          <p:cNvPr id="113" name="文本占位符 4">
            <a:extLst>
              <a:ext uri="{FF2B5EF4-FFF2-40B4-BE49-F238E27FC236}">
                <a16:creationId xmlns:a16="http://schemas.microsoft.com/office/drawing/2014/main" id="{04088FFE-02F3-B77A-E2F8-62D3A23DA4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5450" y="1519422"/>
            <a:ext cx="9214230" cy="517190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由于浏览器的</a:t>
            </a:r>
            <a:r>
              <a:rPr lang="zh-CN" altLang="en-US">
                <a:solidFill>
                  <a:srgbClr val="C00000"/>
                </a:solidFill>
                <a:latin typeface="DM Sans" pitchFamily="2" charset="0"/>
              </a:rPr>
              <a:t>同源策略</a:t>
            </a: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限制，向不同源</a:t>
            </a:r>
            <a:r>
              <a:rPr lang="en-US" altLang="zh-CN" b="1">
                <a:solidFill>
                  <a:schemeClr val="tx1"/>
                </a:solidFill>
                <a:latin typeface="DM Sans" pitchFamily="2" charset="0"/>
              </a:rPr>
              <a:t>(</a:t>
            </a:r>
            <a:r>
              <a:rPr lang="zh-CN" altLang="en-US" b="1">
                <a:solidFill>
                  <a:schemeClr val="tx1"/>
                </a:solidFill>
                <a:latin typeface="DM Sans" pitchFamily="2" charset="0"/>
              </a:rPr>
              <a:t>不同协议、不同域名、不同端口</a:t>
            </a:r>
            <a:r>
              <a:rPr lang="en-US" altLang="zh-CN" b="1">
                <a:solidFill>
                  <a:schemeClr val="tx1"/>
                </a:solidFill>
                <a:latin typeface="DM Sans" pitchFamily="2" charset="0"/>
              </a:rPr>
              <a:t>)</a:t>
            </a: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发送</a:t>
            </a:r>
            <a:r>
              <a:rPr lang="en-US" altLang="zh-CN">
                <a:solidFill>
                  <a:srgbClr val="373747"/>
                </a:solidFill>
                <a:latin typeface="DM Sans" pitchFamily="2" charset="0"/>
              </a:rPr>
              <a:t>ajax</a:t>
            </a: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请求会失败</a:t>
            </a:r>
            <a:endParaRPr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6ACF4404-D232-6750-4AB8-2246BD6B8045}"/>
              </a:ext>
            </a:extLst>
          </p:cNvPr>
          <p:cNvSpPr/>
          <p:nvPr/>
        </p:nvSpPr>
        <p:spPr>
          <a:xfrm>
            <a:off x="8017465" y="2030270"/>
            <a:ext cx="1653309" cy="20227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5173</a:t>
            </a:r>
            <a:endParaRPr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14563598-134B-829D-2933-7CBF0852602A}"/>
              </a:ext>
            </a:extLst>
          </p:cNvPr>
          <p:cNvSpPr/>
          <p:nvPr/>
        </p:nvSpPr>
        <p:spPr>
          <a:xfrm>
            <a:off x="8017465" y="4371689"/>
            <a:ext cx="1653309" cy="20227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8080</a:t>
            </a:r>
            <a:endParaRPr lang="zh-CN" altLang="en-US"/>
          </a:p>
        </p:txBody>
      </p:sp>
      <p:sp>
        <p:nvSpPr>
          <p:cNvPr id="116" name="矩形: 对角圆角 115">
            <a:extLst>
              <a:ext uri="{FF2B5EF4-FFF2-40B4-BE49-F238E27FC236}">
                <a16:creationId xmlns:a16="http://schemas.microsoft.com/office/drawing/2014/main" id="{C8358301-88EC-669B-63D9-053AAFE7BA64}"/>
              </a:ext>
            </a:extLst>
          </p:cNvPr>
          <p:cNvSpPr/>
          <p:nvPr/>
        </p:nvSpPr>
        <p:spPr>
          <a:xfrm>
            <a:off x="8017465" y="3750544"/>
            <a:ext cx="1653309" cy="302491"/>
          </a:xfrm>
          <a:prstGeom prst="round2Diag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前端服务</a:t>
            </a:r>
          </a:p>
        </p:txBody>
      </p:sp>
      <p:sp>
        <p:nvSpPr>
          <p:cNvPr id="117" name="矩形: 对角圆角 116">
            <a:extLst>
              <a:ext uri="{FF2B5EF4-FFF2-40B4-BE49-F238E27FC236}">
                <a16:creationId xmlns:a16="http://schemas.microsoft.com/office/drawing/2014/main" id="{73E93DCE-93EB-3872-3335-66A6D3787C67}"/>
              </a:ext>
            </a:extLst>
          </p:cNvPr>
          <p:cNvSpPr/>
          <p:nvPr/>
        </p:nvSpPr>
        <p:spPr>
          <a:xfrm>
            <a:off x="8017464" y="6066005"/>
            <a:ext cx="1653309" cy="302491"/>
          </a:xfrm>
          <a:prstGeom prst="round2Diag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后端服务</a:t>
            </a:r>
          </a:p>
        </p:txBody>
      </p:sp>
      <p:pic>
        <p:nvPicPr>
          <p:cNvPr id="118" name="图片 117">
            <a:extLst>
              <a:ext uri="{FF2B5EF4-FFF2-40B4-BE49-F238E27FC236}">
                <a16:creationId xmlns:a16="http://schemas.microsoft.com/office/drawing/2014/main" id="{4A6C1D1E-1BA3-9239-73BA-60599AA8D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103075"/>
            <a:ext cx="3542944" cy="1899920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D5C59B86-C6AA-DF0A-34EE-369278533F39}"/>
              </a:ext>
            </a:extLst>
          </p:cNvPr>
          <p:cNvCxnSpPr>
            <a:cxnSpLocks/>
          </p:cNvCxnSpPr>
          <p:nvPr/>
        </p:nvCxnSpPr>
        <p:spPr>
          <a:xfrm flipV="1">
            <a:off x="4457344" y="2669868"/>
            <a:ext cx="3560121" cy="10113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1F04EA04-9D7E-A9A8-C3E4-461B9D13B620}"/>
              </a:ext>
            </a:extLst>
          </p:cNvPr>
          <p:cNvCxnSpPr/>
          <p:nvPr/>
        </p:nvCxnSpPr>
        <p:spPr>
          <a:xfrm flipH="1">
            <a:off x="4457344" y="2863781"/>
            <a:ext cx="3560120" cy="9847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A1B0AD8-4D2F-EFAF-D9D2-E84D35A7A459}"/>
              </a:ext>
            </a:extLst>
          </p:cNvPr>
          <p:cNvSpPr txBox="1"/>
          <p:nvPr/>
        </p:nvSpPr>
        <p:spPr>
          <a:xfrm>
            <a:off x="2685872" y="3356150"/>
            <a:ext cx="1522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+mn-lt"/>
                <a:ea typeface="+mn-ea"/>
              </a:rPr>
              <a:t>http://localhost:5173</a:t>
            </a:r>
            <a:endParaRPr lang="zh-CN" altLang="en-US" sz="12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13F39E64-87C3-C89E-A2F7-2DD1646304FC}"/>
              </a:ext>
            </a:extLst>
          </p:cNvPr>
          <p:cNvCxnSpPr>
            <a:endCxn id="115" idx="1"/>
          </p:cNvCxnSpPr>
          <p:nvPr/>
        </p:nvCxnSpPr>
        <p:spPr>
          <a:xfrm>
            <a:off x="4457344" y="4371689"/>
            <a:ext cx="3560121" cy="10113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3" name="block_101783">
            <a:extLst>
              <a:ext uri="{FF2B5EF4-FFF2-40B4-BE49-F238E27FC236}">
                <a16:creationId xmlns:a16="http://schemas.microsoft.com/office/drawing/2014/main" id="{BEC961F5-832B-12CF-E3DE-B083F9964536}"/>
              </a:ext>
            </a:extLst>
          </p:cNvPr>
          <p:cNvSpPr/>
          <p:nvPr/>
        </p:nvSpPr>
        <p:spPr>
          <a:xfrm>
            <a:off x="5754471" y="4538958"/>
            <a:ext cx="609685" cy="608757"/>
          </a:xfrm>
          <a:custGeom>
            <a:avLst/>
            <a:gdLst>
              <a:gd name="T0" fmla="*/ 0 w 2754"/>
              <a:gd name="T1" fmla="*/ 1377 h 2754"/>
              <a:gd name="T2" fmla="*/ 1377 w 2754"/>
              <a:gd name="T3" fmla="*/ 2754 h 2754"/>
              <a:gd name="T4" fmla="*/ 2754 w 2754"/>
              <a:gd name="T5" fmla="*/ 1377 h 2754"/>
              <a:gd name="T6" fmla="*/ 1377 w 2754"/>
              <a:gd name="T7" fmla="*/ 0 h 2754"/>
              <a:gd name="T8" fmla="*/ 0 w 2754"/>
              <a:gd name="T9" fmla="*/ 1377 h 2754"/>
              <a:gd name="T10" fmla="*/ 2267 w 2754"/>
              <a:gd name="T11" fmla="*/ 1377 h 2754"/>
              <a:gd name="T12" fmla="*/ 1377 w 2754"/>
              <a:gd name="T13" fmla="*/ 2267 h 2754"/>
              <a:gd name="T14" fmla="*/ 945 w 2754"/>
              <a:gd name="T15" fmla="*/ 2154 h 2754"/>
              <a:gd name="T16" fmla="*/ 2154 w 2754"/>
              <a:gd name="T17" fmla="*/ 945 h 2754"/>
              <a:gd name="T18" fmla="*/ 2267 w 2754"/>
              <a:gd name="T19" fmla="*/ 1377 h 2754"/>
              <a:gd name="T20" fmla="*/ 1377 w 2754"/>
              <a:gd name="T21" fmla="*/ 487 h 2754"/>
              <a:gd name="T22" fmla="*/ 1809 w 2754"/>
              <a:gd name="T23" fmla="*/ 600 h 2754"/>
              <a:gd name="T24" fmla="*/ 600 w 2754"/>
              <a:gd name="T25" fmla="*/ 1809 h 2754"/>
              <a:gd name="T26" fmla="*/ 487 w 2754"/>
              <a:gd name="T27" fmla="*/ 1377 h 2754"/>
              <a:gd name="T28" fmla="*/ 1377 w 2754"/>
              <a:gd name="T29" fmla="*/ 487 h 2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4" h="2754">
                <a:moveTo>
                  <a:pt x="0" y="1377"/>
                </a:moveTo>
                <a:cubicBezTo>
                  <a:pt x="0" y="2136"/>
                  <a:pt x="618" y="2754"/>
                  <a:pt x="1377" y="2754"/>
                </a:cubicBezTo>
                <a:cubicBezTo>
                  <a:pt x="2136" y="2754"/>
                  <a:pt x="2754" y="2136"/>
                  <a:pt x="2754" y="1377"/>
                </a:cubicBezTo>
                <a:cubicBezTo>
                  <a:pt x="2754" y="618"/>
                  <a:pt x="2136" y="0"/>
                  <a:pt x="1377" y="0"/>
                </a:cubicBezTo>
                <a:cubicBezTo>
                  <a:pt x="618" y="0"/>
                  <a:pt x="0" y="618"/>
                  <a:pt x="0" y="1377"/>
                </a:cubicBezTo>
                <a:close/>
                <a:moveTo>
                  <a:pt x="2267" y="1377"/>
                </a:moveTo>
                <a:cubicBezTo>
                  <a:pt x="2267" y="1868"/>
                  <a:pt x="1868" y="2267"/>
                  <a:pt x="1377" y="2267"/>
                </a:cubicBezTo>
                <a:cubicBezTo>
                  <a:pt x="1220" y="2267"/>
                  <a:pt x="1073" y="2226"/>
                  <a:pt x="945" y="2154"/>
                </a:cubicBezTo>
                <a:lnTo>
                  <a:pt x="2154" y="945"/>
                </a:lnTo>
                <a:cubicBezTo>
                  <a:pt x="2226" y="1073"/>
                  <a:pt x="2267" y="1220"/>
                  <a:pt x="2267" y="1377"/>
                </a:cubicBezTo>
                <a:close/>
                <a:moveTo>
                  <a:pt x="1377" y="487"/>
                </a:moveTo>
                <a:cubicBezTo>
                  <a:pt x="1534" y="487"/>
                  <a:pt x="1681" y="528"/>
                  <a:pt x="1809" y="600"/>
                </a:cubicBezTo>
                <a:lnTo>
                  <a:pt x="600" y="1809"/>
                </a:lnTo>
                <a:cubicBezTo>
                  <a:pt x="528" y="1681"/>
                  <a:pt x="487" y="1534"/>
                  <a:pt x="487" y="1377"/>
                </a:cubicBezTo>
                <a:cubicBezTo>
                  <a:pt x="487" y="887"/>
                  <a:pt x="887" y="487"/>
                  <a:pt x="1377" y="48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E83CE5E6-5E98-0ABF-99D9-8CC0473E1CFF}"/>
              </a:ext>
            </a:extLst>
          </p:cNvPr>
          <p:cNvSpPr txBox="1"/>
          <p:nvPr/>
        </p:nvSpPr>
        <p:spPr>
          <a:xfrm>
            <a:off x="9670773" y="28637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配置代理</a:t>
            </a:r>
            <a:endParaRPr lang="zh-CN" altLang="en-US" sz="24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538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build="p"/>
      <p:bldP spid="114" grpId="0" animBg="1"/>
      <p:bldP spid="115" grpId="0" animBg="1"/>
      <p:bldP spid="116" grpId="0" animBg="1"/>
      <p:bldP spid="117" grpId="0" animBg="1"/>
      <p:bldP spid="121" grpId="0"/>
      <p:bldP spid="123" grpId="0" animBg="1"/>
      <p:bldP spid="12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跨域</a:t>
            </a:r>
            <a:endParaRPr lang="zh-CN" altLang="en-US" dirty="0"/>
          </a:p>
        </p:txBody>
      </p:sp>
      <p:sp>
        <p:nvSpPr>
          <p:cNvPr id="113" name="文本占位符 4">
            <a:extLst>
              <a:ext uri="{FF2B5EF4-FFF2-40B4-BE49-F238E27FC236}">
                <a16:creationId xmlns:a16="http://schemas.microsoft.com/office/drawing/2014/main" id="{04088FFE-02F3-B77A-E2F8-62D3A23DA4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5450" y="1519422"/>
            <a:ext cx="9214230" cy="517190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由于浏览器的</a:t>
            </a:r>
            <a:r>
              <a:rPr lang="zh-CN" altLang="en-US">
                <a:solidFill>
                  <a:srgbClr val="C00000"/>
                </a:solidFill>
                <a:latin typeface="DM Sans" pitchFamily="2" charset="0"/>
              </a:rPr>
              <a:t>同源策略</a:t>
            </a: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限制，向不同源</a:t>
            </a:r>
            <a:r>
              <a:rPr lang="en-US" altLang="zh-CN" b="1">
                <a:solidFill>
                  <a:schemeClr val="tx1"/>
                </a:solidFill>
                <a:latin typeface="DM Sans" pitchFamily="2" charset="0"/>
              </a:rPr>
              <a:t>(</a:t>
            </a:r>
            <a:r>
              <a:rPr lang="zh-CN" altLang="en-US" b="1">
                <a:solidFill>
                  <a:schemeClr val="tx1"/>
                </a:solidFill>
                <a:latin typeface="DM Sans" pitchFamily="2" charset="0"/>
              </a:rPr>
              <a:t>不同协议、不同域名、不同端口</a:t>
            </a:r>
            <a:r>
              <a:rPr lang="en-US" altLang="zh-CN" b="1">
                <a:solidFill>
                  <a:schemeClr val="tx1"/>
                </a:solidFill>
                <a:latin typeface="DM Sans" pitchFamily="2" charset="0"/>
              </a:rPr>
              <a:t>)</a:t>
            </a: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发送</a:t>
            </a:r>
            <a:r>
              <a:rPr lang="en-US" altLang="zh-CN">
                <a:solidFill>
                  <a:srgbClr val="373747"/>
                </a:solidFill>
                <a:latin typeface="DM Sans" pitchFamily="2" charset="0"/>
              </a:rPr>
              <a:t>ajax</a:t>
            </a: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请求会失败</a:t>
            </a:r>
            <a:endParaRPr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6ACF4404-D232-6750-4AB8-2246BD6B8045}"/>
              </a:ext>
            </a:extLst>
          </p:cNvPr>
          <p:cNvSpPr/>
          <p:nvPr/>
        </p:nvSpPr>
        <p:spPr>
          <a:xfrm>
            <a:off x="8017465" y="2030270"/>
            <a:ext cx="1653309" cy="20227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5173</a:t>
            </a:r>
            <a:endParaRPr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14563598-134B-829D-2933-7CBF0852602A}"/>
              </a:ext>
            </a:extLst>
          </p:cNvPr>
          <p:cNvSpPr/>
          <p:nvPr/>
        </p:nvSpPr>
        <p:spPr>
          <a:xfrm>
            <a:off x="8017465" y="4371689"/>
            <a:ext cx="1653309" cy="20227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8080</a:t>
            </a:r>
            <a:endParaRPr lang="zh-CN" altLang="en-US"/>
          </a:p>
        </p:txBody>
      </p:sp>
      <p:sp>
        <p:nvSpPr>
          <p:cNvPr id="116" name="矩形: 对角圆角 115">
            <a:extLst>
              <a:ext uri="{FF2B5EF4-FFF2-40B4-BE49-F238E27FC236}">
                <a16:creationId xmlns:a16="http://schemas.microsoft.com/office/drawing/2014/main" id="{C8358301-88EC-669B-63D9-053AAFE7BA64}"/>
              </a:ext>
            </a:extLst>
          </p:cNvPr>
          <p:cNvSpPr/>
          <p:nvPr/>
        </p:nvSpPr>
        <p:spPr>
          <a:xfrm>
            <a:off x="8017465" y="3750544"/>
            <a:ext cx="1653309" cy="302491"/>
          </a:xfrm>
          <a:prstGeom prst="round2Diag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前端服务</a:t>
            </a:r>
          </a:p>
        </p:txBody>
      </p:sp>
      <p:sp>
        <p:nvSpPr>
          <p:cNvPr id="117" name="矩形: 对角圆角 116">
            <a:extLst>
              <a:ext uri="{FF2B5EF4-FFF2-40B4-BE49-F238E27FC236}">
                <a16:creationId xmlns:a16="http://schemas.microsoft.com/office/drawing/2014/main" id="{73E93DCE-93EB-3872-3335-66A6D3787C67}"/>
              </a:ext>
            </a:extLst>
          </p:cNvPr>
          <p:cNvSpPr/>
          <p:nvPr/>
        </p:nvSpPr>
        <p:spPr>
          <a:xfrm>
            <a:off x="8017464" y="6066005"/>
            <a:ext cx="1653309" cy="302491"/>
          </a:xfrm>
          <a:prstGeom prst="round2Diag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后端服务</a:t>
            </a:r>
          </a:p>
        </p:txBody>
      </p:sp>
      <p:pic>
        <p:nvPicPr>
          <p:cNvPr id="118" name="图片 117">
            <a:extLst>
              <a:ext uri="{FF2B5EF4-FFF2-40B4-BE49-F238E27FC236}">
                <a16:creationId xmlns:a16="http://schemas.microsoft.com/office/drawing/2014/main" id="{4A6C1D1E-1BA3-9239-73BA-60599AA8D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103075"/>
            <a:ext cx="3542944" cy="1899920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D5C59B86-C6AA-DF0A-34EE-369278533F39}"/>
              </a:ext>
            </a:extLst>
          </p:cNvPr>
          <p:cNvCxnSpPr>
            <a:cxnSpLocks/>
          </p:cNvCxnSpPr>
          <p:nvPr/>
        </p:nvCxnSpPr>
        <p:spPr>
          <a:xfrm flipV="1">
            <a:off x="4457344" y="2669868"/>
            <a:ext cx="3560121" cy="10113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1F04EA04-9D7E-A9A8-C3E4-461B9D13B620}"/>
              </a:ext>
            </a:extLst>
          </p:cNvPr>
          <p:cNvCxnSpPr/>
          <p:nvPr/>
        </p:nvCxnSpPr>
        <p:spPr>
          <a:xfrm flipH="1">
            <a:off x="4457344" y="2863781"/>
            <a:ext cx="3560120" cy="9847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A1B0AD8-4D2F-EFAF-D9D2-E84D35A7A459}"/>
              </a:ext>
            </a:extLst>
          </p:cNvPr>
          <p:cNvSpPr txBox="1"/>
          <p:nvPr/>
        </p:nvSpPr>
        <p:spPr>
          <a:xfrm>
            <a:off x="2685872" y="3356150"/>
            <a:ext cx="1522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+mn-lt"/>
                <a:ea typeface="+mn-ea"/>
              </a:rPr>
              <a:t>http://localhost:5173</a:t>
            </a:r>
            <a:endParaRPr lang="zh-CN" altLang="en-US" sz="12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13F39E64-87C3-C89E-A2F7-2DD1646304FC}"/>
              </a:ext>
            </a:extLst>
          </p:cNvPr>
          <p:cNvCxnSpPr>
            <a:cxnSpLocks/>
          </p:cNvCxnSpPr>
          <p:nvPr/>
        </p:nvCxnSpPr>
        <p:spPr>
          <a:xfrm flipV="1">
            <a:off x="4457344" y="3357563"/>
            <a:ext cx="3560120" cy="1014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C5D7077-7F4B-64C6-BA5C-6D67818DB28E}"/>
              </a:ext>
            </a:extLst>
          </p:cNvPr>
          <p:cNvCxnSpPr>
            <a:stCxn id="116" idx="1"/>
            <a:endCxn id="115" idx="0"/>
          </p:cNvCxnSpPr>
          <p:nvPr/>
        </p:nvCxnSpPr>
        <p:spPr>
          <a:xfrm>
            <a:off x="8844120" y="4053035"/>
            <a:ext cx="0" cy="3186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affirmative-check-mark_2301">
            <a:extLst>
              <a:ext uri="{FF2B5EF4-FFF2-40B4-BE49-F238E27FC236}">
                <a16:creationId xmlns:a16="http://schemas.microsoft.com/office/drawing/2014/main" id="{836A44CA-A482-D5E3-AD12-9576D8EA63C0}"/>
              </a:ext>
            </a:extLst>
          </p:cNvPr>
          <p:cNvSpPr/>
          <p:nvPr/>
        </p:nvSpPr>
        <p:spPr>
          <a:xfrm>
            <a:off x="5932561" y="3614972"/>
            <a:ext cx="609685" cy="608957"/>
          </a:xfrm>
          <a:custGeom>
            <a:avLst/>
            <a:gdLst>
              <a:gd name="connsiteX0" fmla="*/ 449984 w 578419"/>
              <a:gd name="connsiteY0" fmla="*/ 152373 h 577729"/>
              <a:gd name="connsiteX1" fmla="*/ 460750 w 578419"/>
              <a:gd name="connsiteY1" fmla="*/ 157745 h 577729"/>
              <a:gd name="connsiteX2" fmla="*/ 495202 w 578419"/>
              <a:gd name="connsiteY2" fmla="*/ 190697 h 577729"/>
              <a:gd name="connsiteX3" fmla="*/ 495202 w 578419"/>
              <a:gd name="connsiteY3" fmla="*/ 213620 h 577729"/>
              <a:gd name="connsiteX4" fmla="*/ 248298 w 578419"/>
              <a:gd name="connsiteY4" fmla="*/ 460039 h 577729"/>
              <a:gd name="connsiteX5" fmla="*/ 225330 w 578419"/>
              <a:gd name="connsiteY5" fmla="*/ 460039 h 577729"/>
              <a:gd name="connsiteX6" fmla="*/ 219588 w 578419"/>
              <a:gd name="connsiteY6" fmla="*/ 454309 h 577729"/>
              <a:gd name="connsiteX7" fmla="*/ 215282 w 578419"/>
              <a:gd name="connsiteY7" fmla="*/ 450011 h 577729"/>
              <a:gd name="connsiteX8" fmla="*/ 190879 w 578419"/>
              <a:gd name="connsiteY8" fmla="*/ 425655 h 577729"/>
              <a:gd name="connsiteX9" fmla="*/ 84652 w 578419"/>
              <a:gd name="connsiteY9" fmla="*/ 318205 h 577729"/>
              <a:gd name="connsiteX10" fmla="*/ 84652 w 578419"/>
              <a:gd name="connsiteY10" fmla="*/ 295282 h 577729"/>
              <a:gd name="connsiteX11" fmla="*/ 117669 w 578419"/>
              <a:gd name="connsiteY11" fmla="*/ 262330 h 577729"/>
              <a:gd name="connsiteX12" fmla="*/ 140636 w 578419"/>
              <a:gd name="connsiteY12" fmla="*/ 262330 h 577729"/>
              <a:gd name="connsiteX13" fmla="*/ 236814 w 578419"/>
              <a:gd name="connsiteY13" fmla="*/ 358320 h 577729"/>
              <a:gd name="connsiteX14" fmla="*/ 439218 w 578419"/>
              <a:gd name="connsiteY14" fmla="*/ 157745 h 577729"/>
              <a:gd name="connsiteX15" fmla="*/ 449984 w 578419"/>
              <a:gd name="connsiteY15" fmla="*/ 152373 h 577729"/>
              <a:gd name="connsiteX16" fmla="*/ 289927 w 578419"/>
              <a:gd name="connsiteY16" fmla="*/ 45874 h 577729"/>
              <a:gd name="connsiteX17" fmla="*/ 45929 w 578419"/>
              <a:gd name="connsiteY17" fmla="*/ 289581 h 577729"/>
              <a:gd name="connsiteX18" fmla="*/ 289927 w 578419"/>
              <a:gd name="connsiteY18" fmla="*/ 531855 h 577729"/>
              <a:gd name="connsiteX19" fmla="*/ 532490 w 578419"/>
              <a:gd name="connsiteY19" fmla="*/ 289581 h 577729"/>
              <a:gd name="connsiteX20" fmla="*/ 289927 w 578419"/>
              <a:gd name="connsiteY20" fmla="*/ 45874 h 577729"/>
              <a:gd name="connsiteX21" fmla="*/ 289927 w 578419"/>
              <a:gd name="connsiteY21" fmla="*/ 0 h 577729"/>
              <a:gd name="connsiteX22" fmla="*/ 578419 w 578419"/>
              <a:gd name="connsiteY22" fmla="*/ 289581 h 577729"/>
              <a:gd name="connsiteX23" fmla="*/ 289927 w 578419"/>
              <a:gd name="connsiteY23" fmla="*/ 577729 h 577729"/>
              <a:gd name="connsiteX24" fmla="*/ 0 w 578419"/>
              <a:gd name="connsiteY24" fmla="*/ 289581 h 577729"/>
              <a:gd name="connsiteX25" fmla="*/ 289927 w 578419"/>
              <a:gd name="connsiteY25" fmla="*/ 0 h 57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8419" h="577729">
                <a:moveTo>
                  <a:pt x="449984" y="152373"/>
                </a:moveTo>
                <a:cubicBezTo>
                  <a:pt x="453931" y="152373"/>
                  <a:pt x="457879" y="154164"/>
                  <a:pt x="460750" y="157745"/>
                </a:cubicBezTo>
                <a:lnTo>
                  <a:pt x="495202" y="190697"/>
                </a:lnTo>
                <a:cubicBezTo>
                  <a:pt x="500944" y="196428"/>
                  <a:pt x="500944" y="207889"/>
                  <a:pt x="495202" y="213620"/>
                </a:cubicBezTo>
                <a:lnTo>
                  <a:pt x="248298" y="460039"/>
                </a:lnTo>
                <a:cubicBezTo>
                  <a:pt x="241121" y="465770"/>
                  <a:pt x="231072" y="465770"/>
                  <a:pt x="225330" y="460039"/>
                </a:cubicBezTo>
                <a:lnTo>
                  <a:pt x="219588" y="454309"/>
                </a:lnTo>
                <a:lnTo>
                  <a:pt x="215282" y="450011"/>
                </a:lnTo>
                <a:lnTo>
                  <a:pt x="190879" y="425655"/>
                </a:lnTo>
                <a:lnTo>
                  <a:pt x="84652" y="318205"/>
                </a:lnTo>
                <a:cubicBezTo>
                  <a:pt x="77475" y="312474"/>
                  <a:pt x="77475" y="302445"/>
                  <a:pt x="84652" y="295282"/>
                </a:cubicBezTo>
                <a:lnTo>
                  <a:pt x="117669" y="262330"/>
                </a:lnTo>
                <a:cubicBezTo>
                  <a:pt x="124846" y="256600"/>
                  <a:pt x="134895" y="256600"/>
                  <a:pt x="140636" y="262330"/>
                </a:cubicBezTo>
                <a:lnTo>
                  <a:pt x="236814" y="358320"/>
                </a:lnTo>
                <a:lnTo>
                  <a:pt x="439218" y="157745"/>
                </a:lnTo>
                <a:cubicBezTo>
                  <a:pt x="442089" y="154164"/>
                  <a:pt x="446036" y="152373"/>
                  <a:pt x="449984" y="152373"/>
                </a:cubicBezTo>
                <a:close/>
                <a:moveTo>
                  <a:pt x="289927" y="45874"/>
                </a:moveTo>
                <a:cubicBezTo>
                  <a:pt x="155011" y="45874"/>
                  <a:pt x="45929" y="154826"/>
                  <a:pt x="45929" y="289581"/>
                </a:cubicBezTo>
                <a:cubicBezTo>
                  <a:pt x="45929" y="422903"/>
                  <a:pt x="155011" y="531855"/>
                  <a:pt x="289927" y="531855"/>
                </a:cubicBezTo>
                <a:cubicBezTo>
                  <a:pt x="423408" y="531855"/>
                  <a:pt x="532490" y="422903"/>
                  <a:pt x="532490" y="289581"/>
                </a:cubicBezTo>
                <a:cubicBezTo>
                  <a:pt x="532490" y="154826"/>
                  <a:pt x="423408" y="45874"/>
                  <a:pt x="289927" y="45874"/>
                </a:cubicBezTo>
                <a:close/>
                <a:moveTo>
                  <a:pt x="289927" y="0"/>
                </a:moveTo>
                <a:cubicBezTo>
                  <a:pt x="449244" y="0"/>
                  <a:pt x="578419" y="129021"/>
                  <a:pt x="578419" y="289581"/>
                </a:cubicBezTo>
                <a:cubicBezTo>
                  <a:pt x="578419" y="448708"/>
                  <a:pt x="449244" y="577729"/>
                  <a:pt x="289927" y="577729"/>
                </a:cubicBezTo>
                <a:cubicBezTo>
                  <a:pt x="129175" y="577729"/>
                  <a:pt x="0" y="448708"/>
                  <a:pt x="0" y="289581"/>
                </a:cubicBezTo>
                <a:cubicBezTo>
                  <a:pt x="0" y="129021"/>
                  <a:pt x="129175" y="0"/>
                  <a:pt x="28992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FC8F47-7CCD-90C9-6DD3-0C4162AFE81C}"/>
              </a:ext>
            </a:extLst>
          </p:cNvPr>
          <p:cNvSpPr txBox="1"/>
          <p:nvPr/>
        </p:nvSpPr>
        <p:spPr>
          <a:xfrm>
            <a:off x="9670773" y="28637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rgbClr val="C00000"/>
                </a:solidFill>
                <a:latin typeface="字魂白鸽天行体" panose="00000500000000000000" pitchFamily="2" charset="-122"/>
                <a:ea typeface="字魂白鸽天行体" panose="00000500000000000000" pitchFamily="2" charset="-122"/>
              </a:rPr>
              <a:t>配置代理</a:t>
            </a:r>
            <a:endParaRPr lang="zh-CN" altLang="en-US" sz="2400" dirty="0">
              <a:solidFill>
                <a:srgbClr val="C00000"/>
              </a:solidFill>
              <a:latin typeface="字魂白鸽天行体" panose="00000500000000000000" pitchFamily="2" charset="-122"/>
              <a:ea typeface="字魂白鸽天行体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972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跨域</a:t>
            </a:r>
            <a:endParaRPr lang="zh-CN" altLang="en-US" dirty="0"/>
          </a:p>
        </p:txBody>
      </p:sp>
      <p:sp>
        <p:nvSpPr>
          <p:cNvPr id="113" name="文本占位符 4">
            <a:extLst>
              <a:ext uri="{FF2B5EF4-FFF2-40B4-BE49-F238E27FC236}">
                <a16:creationId xmlns:a16="http://schemas.microsoft.com/office/drawing/2014/main" id="{04088FFE-02F3-B77A-E2F8-62D3A23DA4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5450" y="1519422"/>
            <a:ext cx="9214230" cy="517190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由于浏览器的</a:t>
            </a:r>
            <a:r>
              <a:rPr lang="zh-CN" altLang="en-US">
                <a:solidFill>
                  <a:srgbClr val="C00000"/>
                </a:solidFill>
                <a:latin typeface="DM Sans" pitchFamily="2" charset="0"/>
              </a:rPr>
              <a:t>同源策略</a:t>
            </a: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限制，向不同源</a:t>
            </a:r>
            <a:r>
              <a:rPr lang="en-US" altLang="zh-CN" b="1">
                <a:solidFill>
                  <a:schemeClr val="tx1"/>
                </a:solidFill>
                <a:latin typeface="DM Sans" pitchFamily="2" charset="0"/>
              </a:rPr>
              <a:t>(</a:t>
            </a:r>
            <a:r>
              <a:rPr lang="zh-CN" altLang="en-US" b="1">
                <a:solidFill>
                  <a:schemeClr val="tx1"/>
                </a:solidFill>
                <a:latin typeface="DM Sans" pitchFamily="2" charset="0"/>
              </a:rPr>
              <a:t>不同协议、不同域名、不同端口</a:t>
            </a:r>
            <a:r>
              <a:rPr lang="en-US" altLang="zh-CN" b="1">
                <a:solidFill>
                  <a:schemeClr val="tx1"/>
                </a:solidFill>
                <a:latin typeface="DM Sans" pitchFamily="2" charset="0"/>
              </a:rPr>
              <a:t>)</a:t>
            </a: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发送</a:t>
            </a:r>
            <a:r>
              <a:rPr lang="en-US" altLang="zh-CN">
                <a:solidFill>
                  <a:srgbClr val="373747"/>
                </a:solidFill>
                <a:latin typeface="DM Sans" pitchFamily="2" charset="0"/>
              </a:rPr>
              <a:t>ajax</a:t>
            </a: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请求会失败</a:t>
            </a:r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9A1323C-AA94-D621-D3AD-77EF7B37B4B3}"/>
              </a:ext>
            </a:extLst>
          </p:cNvPr>
          <p:cNvGrpSpPr/>
          <p:nvPr/>
        </p:nvGrpSpPr>
        <p:grpSpPr>
          <a:xfrm>
            <a:off x="1008901" y="2036612"/>
            <a:ext cx="3582150" cy="4543564"/>
            <a:chOff x="1008901" y="2036612"/>
            <a:chExt cx="3582150" cy="4543564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207C0B5F-5D1C-EA63-48F2-507416094A83}"/>
                </a:ext>
              </a:extLst>
            </p:cNvPr>
            <p:cNvSpPr/>
            <p:nvPr/>
          </p:nvSpPr>
          <p:spPr>
            <a:xfrm>
              <a:off x="1008901" y="2036612"/>
              <a:ext cx="3582150" cy="4543564"/>
            </a:xfrm>
            <a:prstGeom prst="roundRect">
              <a:avLst>
                <a:gd name="adj" fmla="val 1958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import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axios </a:t>
              </a:r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from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</a:t>
              </a:r>
              <a:r>
                <a:rPr lang="en-US" altLang="zh-CN" sz="1400" b="0">
                  <a:solidFill>
                    <a:srgbClr val="A31515"/>
                  </a:solidFill>
                  <a:effectLst/>
                  <a:latin typeface="Alibaba PuHuiTi B"/>
                </a:rPr>
                <a:t>'axios’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; </a:t>
              </a:r>
            </a:p>
            <a:p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const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baseURL = </a:t>
              </a:r>
              <a:r>
                <a:rPr lang="en-US" altLang="zh-CN" sz="1400" b="0">
                  <a:solidFill>
                    <a:srgbClr val="A31515"/>
                  </a:solidFill>
                  <a:effectLst/>
                  <a:latin typeface="Alibaba PuHuiTi B"/>
                </a:rPr>
                <a:t>'http://localhost:8080'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;</a:t>
              </a:r>
            </a:p>
            <a:p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const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instance = axios.create({baseURL})</a:t>
              </a:r>
            </a:p>
            <a:p>
              <a:b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</a:br>
              <a:b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</a:b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instance.interceptors.response.use(</a:t>
              </a:r>
            </a:p>
            <a:p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    result</a:t>
              </a:r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=&gt;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{</a:t>
              </a:r>
            </a:p>
            <a:p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        </a:t>
              </a:r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return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result.data;</a:t>
              </a:r>
            </a:p>
            <a:p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    },</a:t>
              </a:r>
            </a:p>
            <a:p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    err</a:t>
              </a:r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=&gt;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{</a:t>
              </a:r>
            </a:p>
            <a:p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        alert(</a:t>
              </a:r>
              <a:r>
                <a:rPr lang="en-US" altLang="zh-CN" sz="1400" b="0">
                  <a:solidFill>
                    <a:srgbClr val="A31515"/>
                  </a:solidFill>
                  <a:effectLst/>
                  <a:latin typeface="Alibaba PuHuiTi B"/>
                </a:rPr>
                <a:t>'</a:t>
              </a:r>
              <a:r>
                <a:rPr lang="zh-CN" altLang="en-US" sz="1400" b="0">
                  <a:solidFill>
                    <a:srgbClr val="A31515"/>
                  </a:solidFill>
                  <a:effectLst/>
                  <a:latin typeface="Alibaba PuHuiTi B"/>
                </a:rPr>
                <a:t>服务异常</a:t>
              </a:r>
              <a:r>
                <a:rPr lang="en-US" altLang="zh-CN" sz="1400" b="0">
                  <a:solidFill>
                    <a:srgbClr val="A31515"/>
                  </a:solidFill>
                  <a:effectLst/>
                  <a:latin typeface="Alibaba PuHuiTi B"/>
                </a:rPr>
                <a:t>'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);</a:t>
              </a:r>
            </a:p>
            <a:p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        </a:t>
              </a:r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return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Promise.reject(err)</a:t>
              </a:r>
              <a:endParaRPr lang="zh-CN" altLang="en-US" sz="1400" b="0">
                <a:solidFill>
                  <a:srgbClr val="000000"/>
                </a:solidFill>
                <a:effectLst/>
                <a:latin typeface="Alibaba PuHuiTi B"/>
              </a:endParaRPr>
            </a:p>
            <a:p>
              <a:r>
                <a:rPr lang="zh-CN" altLang="en-US" sz="1400" b="0">
                  <a:solidFill>
                    <a:srgbClr val="000000"/>
                  </a:solidFill>
                  <a:effectLst/>
                  <a:latin typeface="Alibaba PuHuiTi B"/>
                </a:rPr>
                <a:t>    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}</a:t>
              </a:r>
            </a:p>
            <a:p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)</a:t>
              </a:r>
            </a:p>
            <a:p>
              <a:b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</a:br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export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</a:t>
              </a:r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default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instance;</a:t>
              </a:r>
            </a:p>
          </p:txBody>
        </p:sp>
        <p:sp>
          <p:nvSpPr>
            <p:cNvPr id="3" name="矩形: 对角圆角 2">
              <a:extLst>
                <a:ext uri="{FF2B5EF4-FFF2-40B4-BE49-F238E27FC236}">
                  <a16:creationId xmlns:a16="http://schemas.microsoft.com/office/drawing/2014/main" id="{7256BA1E-991F-01D8-75AB-EE4A8C76D45B}"/>
                </a:ext>
              </a:extLst>
            </p:cNvPr>
            <p:cNvSpPr/>
            <p:nvPr/>
          </p:nvSpPr>
          <p:spPr>
            <a:xfrm>
              <a:off x="3214777" y="6335207"/>
              <a:ext cx="1376274" cy="244969"/>
            </a:xfrm>
            <a:prstGeom prst="round2Diag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request.js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286B9E0-D704-27D8-F215-2C0550DAC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2814637"/>
            <a:ext cx="3028950" cy="2000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AEE4F01-3373-E812-B357-0D450A8DBF4E}"/>
              </a:ext>
            </a:extLst>
          </p:cNvPr>
          <p:cNvSpPr/>
          <p:nvPr/>
        </p:nvSpPr>
        <p:spPr>
          <a:xfrm>
            <a:off x="9948026" y="2050904"/>
            <a:ext cx="1653309" cy="20227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5173</a:t>
            </a:r>
            <a:endParaRPr lang="zh-CN" altLang="en-US"/>
          </a:p>
        </p:txBody>
      </p:sp>
      <p:sp>
        <p:nvSpPr>
          <p:cNvPr id="14" name="矩形: 对角圆角 13">
            <a:extLst>
              <a:ext uri="{FF2B5EF4-FFF2-40B4-BE49-F238E27FC236}">
                <a16:creationId xmlns:a16="http://schemas.microsoft.com/office/drawing/2014/main" id="{6894B3D0-F22A-1EDC-408C-AD7B04A8A0E8}"/>
              </a:ext>
            </a:extLst>
          </p:cNvPr>
          <p:cNvSpPr/>
          <p:nvPr/>
        </p:nvSpPr>
        <p:spPr>
          <a:xfrm>
            <a:off x="9948026" y="3771178"/>
            <a:ext cx="1653309" cy="302491"/>
          </a:xfrm>
          <a:prstGeom prst="round2Diag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前端服务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6722B49-2D55-EEEE-AD8D-94ACB8A94021}"/>
              </a:ext>
            </a:extLst>
          </p:cNvPr>
          <p:cNvSpPr/>
          <p:nvPr/>
        </p:nvSpPr>
        <p:spPr>
          <a:xfrm>
            <a:off x="1008901" y="2235972"/>
            <a:ext cx="3582150" cy="244969"/>
          </a:xfrm>
          <a:prstGeom prst="rect">
            <a:avLst/>
          </a:prstGeom>
          <a:solidFill>
            <a:srgbClr val="FF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Alibaba PuHuiTi B"/>
              </a:rPr>
              <a:t>http://localhost:5173/api</a:t>
            </a:r>
            <a:endParaRPr lang="zh-CN" altLang="en-US" sz="1400">
              <a:solidFill>
                <a:srgbClr val="C00000"/>
              </a:solidFill>
              <a:latin typeface="Alibaba PuHuiTi B"/>
            </a:endParaRPr>
          </a:p>
        </p:txBody>
      </p: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D9724AA3-F3CA-4DE2-2420-61BE38F4A881}"/>
              </a:ext>
            </a:extLst>
          </p:cNvPr>
          <p:cNvCxnSpPr/>
          <p:nvPr/>
        </p:nvCxnSpPr>
        <p:spPr>
          <a:xfrm flipV="1">
            <a:off x="2799976" y="2480941"/>
            <a:ext cx="615886" cy="43370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6EA6893-E3B8-BE29-4AF0-8E311EF829A2}"/>
              </a:ext>
            </a:extLst>
          </p:cNvPr>
          <p:cNvGrpSpPr/>
          <p:nvPr/>
        </p:nvGrpSpPr>
        <p:grpSpPr>
          <a:xfrm>
            <a:off x="5005851" y="2050904"/>
            <a:ext cx="4544244" cy="4543564"/>
            <a:chOff x="1008902" y="2036612"/>
            <a:chExt cx="3496932" cy="4543564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D7B1EAEA-05AC-BB29-0138-70D7047E357E}"/>
                </a:ext>
              </a:extLst>
            </p:cNvPr>
            <p:cNvSpPr/>
            <p:nvPr/>
          </p:nvSpPr>
          <p:spPr>
            <a:xfrm>
              <a:off x="1008902" y="2036612"/>
              <a:ext cx="3496932" cy="4543564"/>
            </a:xfrm>
            <a:prstGeom prst="roundRect">
              <a:avLst>
                <a:gd name="adj" fmla="val 1958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server: 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proxy: 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'/api'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target: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'http://localhost:8080’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</a:p>
            <a:p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changeOrigin: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</a:p>
            <a:p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rewrite: (path)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path.replace(</a:t>
              </a:r>
              <a:r>
                <a:rPr lang="en-US" altLang="zh-CN" sz="1200" b="0">
                  <a:solidFill>
                    <a:srgbClr val="811F3F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^</a:t>
              </a:r>
              <a:r>
                <a:rPr lang="en-US" altLang="zh-CN" sz="1200" b="0">
                  <a:solidFill>
                    <a:srgbClr val="811F3F"/>
                  </a:solidFill>
                  <a:effectLst/>
                  <a:latin typeface="Consolas" panose="020B0609020204030204" pitchFamily="49" charset="0"/>
                </a:rPr>
                <a:t>\/api/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}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25" name="矩形: 对角圆角 24">
              <a:extLst>
                <a:ext uri="{FF2B5EF4-FFF2-40B4-BE49-F238E27FC236}">
                  <a16:creationId xmlns:a16="http://schemas.microsoft.com/office/drawing/2014/main" id="{37A99D3E-11F3-A025-2771-1085ACFECD9B}"/>
                </a:ext>
              </a:extLst>
            </p:cNvPr>
            <p:cNvSpPr/>
            <p:nvPr/>
          </p:nvSpPr>
          <p:spPr>
            <a:xfrm>
              <a:off x="3129560" y="6335207"/>
              <a:ext cx="1376274" cy="244969"/>
            </a:xfrm>
            <a:prstGeom prst="round2Diag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vite.config.js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B904F393-3BF8-72D4-E0B2-0E9E624493D4}"/>
              </a:ext>
            </a:extLst>
          </p:cNvPr>
          <p:cNvSpPr/>
          <p:nvPr/>
        </p:nvSpPr>
        <p:spPr>
          <a:xfrm>
            <a:off x="5967945" y="2232331"/>
            <a:ext cx="3582150" cy="244969"/>
          </a:xfrm>
          <a:prstGeom prst="rect">
            <a:avLst/>
          </a:prstGeom>
          <a:solidFill>
            <a:schemeClr val="tx2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Alibaba PuHuiTi B"/>
              </a:rPr>
              <a:t>http://localhost:5173/api/user/register</a:t>
            </a:r>
            <a:endParaRPr lang="zh-CN" altLang="en-US" sz="1400">
              <a:solidFill>
                <a:srgbClr val="C00000"/>
              </a:solidFill>
              <a:latin typeface="Alibaba PuHuiTi B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24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跨域</a:t>
            </a:r>
            <a:endParaRPr lang="zh-CN" altLang="en-US" dirty="0"/>
          </a:p>
        </p:txBody>
      </p:sp>
      <p:sp>
        <p:nvSpPr>
          <p:cNvPr id="113" name="文本占位符 4">
            <a:extLst>
              <a:ext uri="{FF2B5EF4-FFF2-40B4-BE49-F238E27FC236}">
                <a16:creationId xmlns:a16="http://schemas.microsoft.com/office/drawing/2014/main" id="{04088FFE-02F3-B77A-E2F8-62D3A23DA4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5450" y="1519422"/>
            <a:ext cx="9214230" cy="517190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由于浏览器的</a:t>
            </a:r>
            <a:r>
              <a:rPr lang="zh-CN" altLang="en-US">
                <a:solidFill>
                  <a:srgbClr val="C00000"/>
                </a:solidFill>
                <a:latin typeface="DM Sans" pitchFamily="2" charset="0"/>
              </a:rPr>
              <a:t>同源策略</a:t>
            </a: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限制，向不同源</a:t>
            </a:r>
            <a:r>
              <a:rPr lang="en-US" altLang="zh-CN" b="1">
                <a:solidFill>
                  <a:schemeClr val="tx1"/>
                </a:solidFill>
                <a:latin typeface="DM Sans" pitchFamily="2" charset="0"/>
              </a:rPr>
              <a:t>(</a:t>
            </a:r>
            <a:r>
              <a:rPr lang="zh-CN" altLang="en-US" b="1">
                <a:solidFill>
                  <a:schemeClr val="tx1"/>
                </a:solidFill>
                <a:latin typeface="DM Sans" pitchFamily="2" charset="0"/>
              </a:rPr>
              <a:t>不同协议、不同域名、不同端口</a:t>
            </a:r>
            <a:r>
              <a:rPr lang="en-US" altLang="zh-CN" b="1">
                <a:solidFill>
                  <a:schemeClr val="tx1"/>
                </a:solidFill>
                <a:latin typeface="DM Sans" pitchFamily="2" charset="0"/>
              </a:rPr>
              <a:t>)</a:t>
            </a: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发送</a:t>
            </a:r>
            <a:r>
              <a:rPr lang="en-US" altLang="zh-CN">
                <a:solidFill>
                  <a:srgbClr val="373747"/>
                </a:solidFill>
                <a:latin typeface="DM Sans" pitchFamily="2" charset="0"/>
              </a:rPr>
              <a:t>ajax</a:t>
            </a: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请求会失败</a:t>
            </a:r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9A1323C-AA94-D621-D3AD-77EF7B37B4B3}"/>
              </a:ext>
            </a:extLst>
          </p:cNvPr>
          <p:cNvGrpSpPr/>
          <p:nvPr/>
        </p:nvGrpSpPr>
        <p:grpSpPr>
          <a:xfrm>
            <a:off x="1008901" y="2036612"/>
            <a:ext cx="3582150" cy="4543564"/>
            <a:chOff x="1008901" y="2036612"/>
            <a:chExt cx="3582150" cy="4543564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207C0B5F-5D1C-EA63-48F2-507416094A83}"/>
                </a:ext>
              </a:extLst>
            </p:cNvPr>
            <p:cNvSpPr/>
            <p:nvPr/>
          </p:nvSpPr>
          <p:spPr>
            <a:xfrm>
              <a:off x="1008901" y="2036612"/>
              <a:ext cx="3582150" cy="4543564"/>
            </a:xfrm>
            <a:prstGeom prst="roundRect">
              <a:avLst>
                <a:gd name="adj" fmla="val 1958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import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axios </a:t>
              </a:r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from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</a:t>
              </a:r>
              <a:r>
                <a:rPr lang="en-US" altLang="zh-CN" sz="1400" b="0">
                  <a:solidFill>
                    <a:srgbClr val="A31515"/>
                  </a:solidFill>
                  <a:effectLst/>
                  <a:latin typeface="Alibaba PuHuiTi B"/>
                </a:rPr>
                <a:t>'axios’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; </a:t>
              </a:r>
            </a:p>
            <a:p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const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baseURL = </a:t>
              </a:r>
              <a:r>
                <a:rPr lang="en-US" altLang="zh-CN" sz="1400" b="0">
                  <a:solidFill>
                    <a:srgbClr val="A31515"/>
                  </a:solidFill>
                  <a:effectLst/>
                  <a:latin typeface="Alibaba PuHuiTi B"/>
                </a:rPr>
                <a:t>'http://localhost:8080'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;</a:t>
              </a:r>
            </a:p>
            <a:p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const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instance = axios.create({baseURL})</a:t>
              </a:r>
            </a:p>
            <a:p>
              <a:b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</a:br>
              <a:b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</a:b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instance.interceptors.response.use(</a:t>
              </a:r>
            </a:p>
            <a:p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    result</a:t>
              </a:r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=&gt;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{</a:t>
              </a:r>
            </a:p>
            <a:p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        </a:t>
              </a:r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return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result.data;</a:t>
              </a:r>
            </a:p>
            <a:p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    },</a:t>
              </a:r>
            </a:p>
            <a:p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    err</a:t>
              </a:r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=&gt;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{</a:t>
              </a:r>
            </a:p>
            <a:p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        alert(</a:t>
              </a:r>
              <a:r>
                <a:rPr lang="en-US" altLang="zh-CN" sz="1400" b="0">
                  <a:solidFill>
                    <a:srgbClr val="A31515"/>
                  </a:solidFill>
                  <a:effectLst/>
                  <a:latin typeface="Alibaba PuHuiTi B"/>
                </a:rPr>
                <a:t>'</a:t>
              </a:r>
              <a:r>
                <a:rPr lang="zh-CN" altLang="en-US" sz="1400" b="0">
                  <a:solidFill>
                    <a:srgbClr val="A31515"/>
                  </a:solidFill>
                  <a:effectLst/>
                  <a:latin typeface="Alibaba PuHuiTi B"/>
                </a:rPr>
                <a:t>服务异常</a:t>
              </a:r>
              <a:r>
                <a:rPr lang="en-US" altLang="zh-CN" sz="1400" b="0">
                  <a:solidFill>
                    <a:srgbClr val="A31515"/>
                  </a:solidFill>
                  <a:effectLst/>
                  <a:latin typeface="Alibaba PuHuiTi B"/>
                </a:rPr>
                <a:t>'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);</a:t>
              </a:r>
            </a:p>
            <a:p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        </a:t>
              </a:r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return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Promise.reject(err)</a:t>
              </a:r>
              <a:endParaRPr lang="zh-CN" altLang="en-US" sz="1400" b="0">
                <a:solidFill>
                  <a:srgbClr val="000000"/>
                </a:solidFill>
                <a:effectLst/>
                <a:latin typeface="Alibaba PuHuiTi B"/>
              </a:endParaRPr>
            </a:p>
            <a:p>
              <a:r>
                <a:rPr lang="zh-CN" altLang="en-US" sz="1400" b="0">
                  <a:solidFill>
                    <a:srgbClr val="000000"/>
                  </a:solidFill>
                  <a:effectLst/>
                  <a:latin typeface="Alibaba PuHuiTi B"/>
                </a:rPr>
                <a:t>    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}</a:t>
              </a:r>
            </a:p>
            <a:p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)</a:t>
              </a:r>
            </a:p>
            <a:p>
              <a:b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</a:br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export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</a:t>
              </a:r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default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instance;</a:t>
              </a:r>
            </a:p>
          </p:txBody>
        </p:sp>
        <p:sp>
          <p:nvSpPr>
            <p:cNvPr id="3" name="矩形: 对角圆角 2">
              <a:extLst>
                <a:ext uri="{FF2B5EF4-FFF2-40B4-BE49-F238E27FC236}">
                  <a16:creationId xmlns:a16="http://schemas.microsoft.com/office/drawing/2014/main" id="{7256BA1E-991F-01D8-75AB-EE4A8C76D45B}"/>
                </a:ext>
              </a:extLst>
            </p:cNvPr>
            <p:cNvSpPr/>
            <p:nvPr/>
          </p:nvSpPr>
          <p:spPr>
            <a:xfrm>
              <a:off x="3214777" y="6335207"/>
              <a:ext cx="1376274" cy="244969"/>
            </a:xfrm>
            <a:prstGeom prst="round2Diag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request.js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286B9E0-D704-27D8-F215-2C0550DAC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2814637"/>
            <a:ext cx="3028950" cy="2000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AEE4F01-3373-E812-B357-0D450A8DBF4E}"/>
              </a:ext>
            </a:extLst>
          </p:cNvPr>
          <p:cNvSpPr/>
          <p:nvPr/>
        </p:nvSpPr>
        <p:spPr>
          <a:xfrm>
            <a:off x="9948026" y="2050904"/>
            <a:ext cx="1653309" cy="20227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5173</a:t>
            </a:r>
            <a:endParaRPr lang="zh-CN" altLang="en-US"/>
          </a:p>
        </p:txBody>
      </p:sp>
      <p:sp>
        <p:nvSpPr>
          <p:cNvPr id="14" name="矩形: 对角圆角 13">
            <a:extLst>
              <a:ext uri="{FF2B5EF4-FFF2-40B4-BE49-F238E27FC236}">
                <a16:creationId xmlns:a16="http://schemas.microsoft.com/office/drawing/2014/main" id="{6894B3D0-F22A-1EDC-408C-AD7B04A8A0E8}"/>
              </a:ext>
            </a:extLst>
          </p:cNvPr>
          <p:cNvSpPr/>
          <p:nvPr/>
        </p:nvSpPr>
        <p:spPr>
          <a:xfrm>
            <a:off x="9948026" y="3771178"/>
            <a:ext cx="1653309" cy="302491"/>
          </a:xfrm>
          <a:prstGeom prst="round2Diag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前端服务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6722B49-2D55-EEEE-AD8D-94ACB8A94021}"/>
              </a:ext>
            </a:extLst>
          </p:cNvPr>
          <p:cNvSpPr/>
          <p:nvPr/>
        </p:nvSpPr>
        <p:spPr>
          <a:xfrm>
            <a:off x="1008901" y="2235972"/>
            <a:ext cx="3582150" cy="244969"/>
          </a:xfrm>
          <a:prstGeom prst="rect">
            <a:avLst/>
          </a:prstGeom>
          <a:solidFill>
            <a:srgbClr val="FF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Alibaba PuHuiTi B"/>
              </a:rPr>
              <a:t>http://localhost:5173/api</a:t>
            </a:r>
            <a:endParaRPr lang="zh-CN" altLang="en-US" sz="1400">
              <a:solidFill>
                <a:srgbClr val="C00000"/>
              </a:solidFill>
              <a:latin typeface="Alibaba PuHuiTi B"/>
            </a:endParaRPr>
          </a:p>
        </p:txBody>
      </p: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D9724AA3-F3CA-4DE2-2420-61BE38F4A881}"/>
              </a:ext>
            </a:extLst>
          </p:cNvPr>
          <p:cNvCxnSpPr/>
          <p:nvPr/>
        </p:nvCxnSpPr>
        <p:spPr>
          <a:xfrm flipV="1">
            <a:off x="2799976" y="2480941"/>
            <a:ext cx="615886" cy="43370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6EA6893-E3B8-BE29-4AF0-8E311EF829A2}"/>
              </a:ext>
            </a:extLst>
          </p:cNvPr>
          <p:cNvGrpSpPr/>
          <p:nvPr/>
        </p:nvGrpSpPr>
        <p:grpSpPr>
          <a:xfrm>
            <a:off x="5005851" y="2050904"/>
            <a:ext cx="4544244" cy="4543564"/>
            <a:chOff x="1008902" y="2036612"/>
            <a:chExt cx="3496932" cy="4543564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D7B1EAEA-05AC-BB29-0138-70D7047E357E}"/>
                </a:ext>
              </a:extLst>
            </p:cNvPr>
            <p:cNvSpPr/>
            <p:nvPr/>
          </p:nvSpPr>
          <p:spPr>
            <a:xfrm>
              <a:off x="1008902" y="2036612"/>
              <a:ext cx="3496932" cy="4543564"/>
            </a:xfrm>
            <a:prstGeom prst="roundRect">
              <a:avLst>
                <a:gd name="adj" fmla="val 1958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server: 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proxy: 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'/api'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target: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'http://localhost:8080’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</a:p>
            <a:p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changeOrigin: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</a:p>
            <a:p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rewrite: (path)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path.replace(</a:t>
              </a:r>
              <a:r>
                <a:rPr lang="en-US" altLang="zh-CN" sz="1200" b="0">
                  <a:solidFill>
                    <a:srgbClr val="811F3F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^</a:t>
              </a:r>
              <a:r>
                <a:rPr lang="en-US" altLang="zh-CN" sz="1200" b="0">
                  <a:solidFill>
                    <a:srgbClr val="811F3F"/>
                  </a:solidFill>
                  <a:effectLst/>
                  <a:latin typeface="Consolas" panose="020B0609020204030204" pitchFamily="49" charset="0"/>
                </a:rPr>
                <a:t>\/api/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}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25" name="矩形: 对角圆角 24">
              <a:extLst>
                <a:ext uri="{FF2B5EF4-FFF2-40B4-BE49-F238E27FC236}">
                  <a16:creationId xmlns:a16="http://schemas.microsoft.com/office/drawing/2014/main" id="{37A99D3E-11F3-A025-2771-1085ACFECD9B}"/>
                </a:ext>
              </a:extLst>
            </p:cNvPr>
            <p:cNvSpPr/>
            <p:nvPr/>
          </p:nvSpPr>
          <p:spPr>
            <a:xfrm>
              <a:off x="3129560" y="6335207"/>
              <a:ext cx="1376274" cy="244969"/>
            </a:xfrm>
            <a:prstGeom prst="round2Diag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vite.config.js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B904F393-3BF8-72D4-E0B2-0E9E624493D4}"/>
              </a:ext>
            </a:extLst>
          </p:cNvPr>
          <p:cNvSpPr/>
          <p:nvPr/>
        </p:nvSpPr>
        <p:spPr>
          <a:xfrm>
            <a:off x="5967945" y="2232331"/>
            <a:ext cx="3582150" cy="244969"/>
          </a:xfrm>
          <a:prstGeom prst="rect">
            <a:avLst/>
          </a:prstGeom>
          <a:solidFill>
            <a:schemeClr val="tx2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Alibaba PuHuiTi B"/>
              </a:rPr>
              <a:t>http://localhost:8080/api/user/register</a:t>
            </a:r>
            <a:endParaRPr lang="zh-CN" altLang="en-US" sz="1400">
              <a:solidFill>
                <a:srgbClr val="C00000"/>
              </a:solidFill>
              <a:latin typeface="Alibaba PuHuiTi B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9009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跨域</a:t>
            </a:r>
            <a:endParaRPr lang="zh-CN" altLang="en-US" dirty="0"/>
          </a:p>
        </p:txBody>
      </p:sp>
      <p:sp>
        <p:nvSpPr>
          <p:cNvPr id="113" name="文本占位符 4">
            <a:extLst>
              <a:ext uri="{FF2B5EF4-FFF2-40B4-BE49-F238E27FC236}">
                <a16:creationId xmlns:a16="http://schemas.microsoft.com/office/drawing/2014/main" id="{04088FFE-02F3-B77A-E2F8-62D3A23DA4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5450" y="1519422"/>
            <a:ext cx="9214230" cy="517190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由于浏览器的</a:t>
            </a:r>
            <a:r>
              <a:rPr lang="zh-CN" altLang="en-US">
                <a:solidFill>
                  <a:srgbClr val="C00000"/>
                </a:solidFill>
                <a:latin typeface="DM Sans" pitchFamily="2" charset="0"/>
              </a:rPr>
              <a:t>同源策略</a:t>
            </a: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限制，向不同源</a:t>
            </a:r>
            <a:r>
              <a:rPr lang="en-US" altLang="zh-CN" b="1">
                <a:solidFill>
                  <a:schemeClr val="tx1"/>
                </a:solidFill>
                <a:latin typeface="DM Sans" pitchFamily="2" charset="0"/>
              </a:rPr>
              <a:t>(</a:t>
            </a:r>
            <a:r>
              <a:rPr lang="zh-CN" altLang="en-US" b="1">
                <a:solidFill>
                  <a:schemeClr val="tx1"/>
                </a:solidFill>
                <a:latin typeface="DM Sans" pitchFamily="2" charset="0"/>
              </a:rPr>
              <a:t>不同协议、不同域名、不同端口</a:t>
            </a:r>
            <a:r>
              <a:rPr lang="en-US" altLang="zh-CN" b="1">
                <a:solidFill>
                  <a:schemeClr val="tx1"/>
                </a:solidFill>
                <a:latin typeface="DM Sans" pitchFamily="2" charset="0"/>
              </a:rPr>
              <a:t>)</a:t>
            </a: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发送</a:t>
            </a:r>
            <a:r>
              <a:rPr lang="en-US" altLang="zh-CN">
                <a:solidFill>
                  <a:srgbClr val="373747"/>
                </a:solidFill>
                <a:latin typeface="DM Sans" pitchFamily="2" charset="0"/>
              </a:rPr>
              <a:t>ajax</a:t>
            </a:r>
            <a:r>
              <a:rPr lang="zh-CN" altLang="en-US">
                <a:solidFill>
                  <a:srgbClr val="373747"/>
                </a:solidFill>
                <a:latin typeface="DM Sans" pitchFamily="2" charset="0"/>
              </a:rPr>
              <a:t>请求会失败</a:t>
            </a:r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9A1323C-AA94-D621-D3AD-77EF7B37B4B3}"/>
              </a:ext>
            </a:extLst>
          </p:cNvPr>
          <p:cNvGrpSpPr/>
          <p:nvPr/>
        </p:nvGrpSpPr>
        <p:grpSpPr>
          <a:xfrm>
            <a:off x="1008901" y="2036612"/>
            <a:ext cx="3582150" cy="4543564"/>
            <a:chOff x="1008901" y="2036612"/>
            <a:chExt cx="3582150" cy="4543564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207C0B5F-5D1C-EA63-48F2-507416094A83}"/>
                </a:ext>
              </a:extLst>
            </p:cNvPr>
            <p:cNvSpPr/>
            <p:nvPr/>
          </p:nvSpPr>
          <p:spPr>
            <a:xfrm>
              <a:off x="1008901" y="2036612"/>
              <a:ext cx="3582150" cy="4543564"/>
            </a:xfrm>
            <a:prstGeom prst="roundRect">
              <a:avLst>
                <a:gd name="adj" fmla="val 1958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import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axios </a:t>
              </a:r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from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</a:t>
              </a:r>
              <a:r>
                <a:rPr lang="en-US" altLang="zh-CN" sz="1400" b="0">
                  <a:solidFill>
                    <a:srgbClr val="A31515"/>
                  </a:solidFill>
                  <a:effectLst/>
                  <a:latin typeface="Alibaba PuHuiTi B"/>
                </a:rPr>
                <a:t>'axios’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; </a:t>
              </a:r>
            </a:p>
            <a:p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const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baseURL = </a:t>
              </a:r>
              <a:r>
                <a:rPr lang="en-US" altLang="zh-CN" sz="1400" b="0">
                  <a:solidFill>
                    <a:srgbClr val="A31515"/>
                  </a:solidFill>
                  <a:effectLst/>
                  <a:latin typeface="Alibaba PuHuiTi B"/>
                </a:rPr>
                <a:t>'http://localhost:8080'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;</a:t>
              </a:r>
            </a:p>
            <a:p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const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instance = axios.create({baseURL})</a:t>
              </a:r>
            </a:p>
            <a:p>
              <a:b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</a:br>
              <a:b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</a:b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instance.interceptors.response.use(</a:t>
              </a:r>
            </a:p>
            <a:p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    result</a:t>
              </a:r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=&gt;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{</a:t>
              </a:r>
            </a:p>
            <a:p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        </a:t>
              </a:r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return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result.data;</a:t>
              </a:r>
            </a:p>
            <a:p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    },</a:t>
              </a:r>
            </a:p>
            <a:p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    err</a:t>
              </a:r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=&gt;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{</a:t>
              </a:r>
            </a:p>
            <a:p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        alert(</a:t>
              </a:r>
              <a:r>
                <a:rPr lang="en-US" altLang="zh-CN" sz="1400" b="0">
                  <a:solidFill>
                    <a:srgbClr val="A31515"/>
                  </a:solidFill>
                  <a:effectLst/>
                  <a:latin typeface="Alibaba PuHuiTi B"/>
                </a:rPr>
                <a:t>'</a:t>
              </a:r>
              <a:r>
                <a:rPr lang="zh-CN" altLang="en-US" sz="1400" b="0">
                  <a:solidFill>
                    <a:srgbClr val="A31515"/>
                  </a:solidFill>
                  <a:effectLst/>
                  <a:latin typeface="Alibaba PuHuiTi B"/>
                </a:rPr>
                <a:t>服务异常</a:t>
              </a:r>
              <a:r>
                <a:rPr lang="en-US" altLang="zh-CN" sz="1400" b="0">
                  <a:solidFill>
                    <a:srgbClr val="A31515"/>
                  </a:solidFill>
                  <a:effectLst/>
                  <a:latin typeface="Alibaba PuHuiTi B"/>
                </a:rPr>
                <a:t>'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);</a:t>
              </a:r>
            </a:p>
            <a:p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        </a:t>
              </a:r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return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Promise.reject(err)</a:t>
              </a:r>
              <a:endParaRPr lang="zh-CN" altLang="en-US" sz="1400" b="0">
                <a:solidFill>
                  <a:srgbClr val="000000"/>
                </a:solidFill>
                <a:effectLst/>
                <a:latin typeface="Alibaba PuHuiTi B"/>
              </a:endParaRPr>
            </a:p>
            <a:p>
              <a:r>
                <a:rPr lang="zh-CN" altLang="en-US" sz="1400" b="0">
                  <a:solidFill>
                    <a:srgbClr val="000000"/>
                  </a:solidFill>
                  <a:effectLst/>
                  <a:latin typeface="Alibaba PuHuiTi B"/>
                </a:rPr>
                <a:t>    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}</a:t>
              </a:r>
            </a:p>
            <a:p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)</a:t>
              </a:r>
            </a:p>
            <a:p>
              <a:b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</a:br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export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</a:t>
              </a:r>
              <a:r>
                <a:rPr lang="en-US" altLang="zh-CN" sz="1400" b="0">
                  <a:solidFill>
                    <a:srgbClr val="0000FF"/>
                  </a:solidFill>
                  <a:effectLst/>
                  <a:latin typeface="Alibaba PuHuiTi B"/>
                </a:rPr>
                <a:t>default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Alibaba PuHuiTi B"/>
                </a:rPr>
                <a:t> instance;</a:t>
              </a:r>
            </a:p>
          </p:txBody>
        </p:sp>
        <p:sp>
          <p:nvSpPr>
            <p:cNvPr id="3" name="矩形: 对角圆角 2">
              <a:extLst>
                <a:ext uri="{FF2B5EF4-FFF2-40B4-BE49-F238E27FC236}">
                  <a16:creationId xmlns:a16="http://schemas.microsoft.com/office/drawing/2014/main" id="{7256BA1E-991F-01D8-75AB-EE4A8C76D45B}"/>
                </a:ext>
              </a:extLst>
            </p:cNvPr>
            <p:cNvSpPr/>
            <p:nvPr/>
          </p:nvSpPr>
          <p:spPr>
            <a:xfrm>
              <a:off x="3214777" y="6335207"/>
              <a:ext cx="1376274" cy="244969"/>
            </a:xfrm>
            <a:prstGeom prst="round2Diag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request.js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286B9E0-D704-27D8-F215-2C0550DAC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2814637"/>
            <a:ext cx="3028950" cy="2000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AEE4F01-3373-E812-B357-0D450A8DBF4E}"/>
              </a:ext>
            </a:extLst>
          </p:cNvPr>
          <p:cNvSpPr/>
          <p:nvPr/>
        </p:nvSpPr>
        <p:spPr>
          <a:xfrm>
            <a:off x="9948026" y="2050904"/>
            <a:ext cx="1653309" cy="20227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5173</a:t>
            </a:r>
            <a:endParaRPr lang="zh-CN" altLang="en-US"/>
          </a:p>
        </p:txBody>
      </p:sp>
      <p:sp>
        <p:nvSpPr>
          <p:cNvPr id="14" name="矩形: 对角圆角 13">
            <a:extLst>
              <a:ext uri="{FF2B5EF4-FFF2-40B4-BE49-F238E27FC236}">
                <a16:creationId xmlns:a16="http://schemas.microsoft.com/office/drawing/2014/main" id="{6894B3D0-F22A-1EDC-408C-AD7B04A8A0E8}"/>
              </a:ext>
            </a:extLst>
          </p:cNvPr>
          <p:cNvSpPr/>
          <p:nvPr/>
        </p:nvSpPr>
        <p:spPr>
          <a:xfrm>
            <a:off x="9948026" y="3771178"/>
            <a:ext cx="1653309" cy="302491"/>
          </a:xfrm>
          <a:prstGeom prst="round2Diag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前端服务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6722B49-2D55-EEEE-AD8D-94ACB8A94021}"/>
              </a:ext>
            </a:extLst>
          </p:cNvPr>
          <p:cNvSpPr/>
          <p:nvPr/>
        </p:nvSpPr>
        <p:spPr>
          <a:xfrm>
            <a:off x="1008901" y="2235972"/>
            <a:ext cx="3582150" cy="244969"/>
          </a:xfrm>
          <a:prstGeom prst="rect">
            <a:avLst/>
          </a:prstGeom>
          <a:solidFill>
            <a:srgbClr val="FF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Alibaba PuHuiTi B"/>
              </a:rPr>
              <a:t>http://localhost:5173/api</a:t>
            </a:r>
            <a:endParaRPr lang="zh-CN" altLang="en-US" sz="1400">
              <a:solidFill>
                <a:srgbClr val="C00000"/>
              </a:solidFill>
              <a:latin typeface="Alibaba PuHuiTi B"/>
            </a:endParaRPr>
          </a:p>
        </p:txBody>
      </p: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D9724AA3-F3CA-4DE2-2420-61BE38F4A881}"/>
              </a:ext>
            </a:extLst>
          </p:cNvPr>
          <p:cNvCxnSpPr/>
          <p:nvPr/>
        </p:nvCxnSpPr>
        <p:spPr>
          <a:xfrm flipV="1">
            <a:off x="2799976" y="2480941"/>
            <a:ext cx="615886" cy="43370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6EA6893-E3B8-BE29-4AF0-8E311EF829A2}"/>
              </a:ext>
            </a:extLst>
          </p:cNvPr>
          <p:cNvGrpSpPr/>
          <p:nvPr/>
        </p:nvGrpSpPr>
        <p:grpSpPr>
          <a:xfrm>
            <a:off x="5005851" y="2050904"/>
            <a:ext cx="4544244" cy="4543564"/>
            <a:chOff x="1008902" y="2036612"/>
            <a:chExt cx="3496932" cy="4543564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D7B1EAEA-05AC-BB29-0138-70D7047E357E}"/>
                </a:ext>
              </a:extLst>
            </p:cNvPr>
            <p:cNvSpPr/>
            <p:nvPr/>
          </p:nvSpPr>
          <p:spPr>
            <a:xfrm>
              <a:off x="1008902" y="2036612"/>
              <a:ext cx="3496932" cy="4543564"/>
            </a:xfrm>
            <a:prstGeom prst="roundRect">
              <a:avLst>
                <a:gd name="adj" fmla="val 1958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server: 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proxy: 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'/api'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target: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'http://localhost:8080’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</a:p>
            <a:p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changeOrigin: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</a:p>
            <a:p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rewrite: (path)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path.replace(</a:t>
              </a:r>
              <a:r>
                <a:rPr lang="en-US" altLang="zh-CN" sz="1200" b="0">
                  <a:solidFill>
                    <a:srgbClr val="811F3F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^</a:t>
              </a:r>
              <a:r>
                <a:rPr lang="en-US" altLang="zh-CN" sz="1200" b="0">
                  <a:solidFill>
                    <a:srgbClr val="811F3F"/>
                  </a:solidFill>
                  <a:effectLst/>
                  <a:latin typeface="Consolas" panose="020B0609020204030204" pitchFamily="49" charset="0"/>
                </a:rPr>
                <a:t>\/api/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}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25" name="矩形: 对角圆角 24">
              <a:extLst>
                <a:ext uri="{FF2B5EF4-FFF2-40B4-BE49-F238E27FC236}">
                  <a16:creationId xmlns:a16="http://schemas.microsoft.com/office/drawing/2014/main" id="{37A99D3E-11F3-A025-2771-1085ACFECD9B}"/>
                </a:ext>
              </a:extLst>
            </p:cNvPr>
            <p:cNvSpPr/>
            <p:nvPr/>
          </p:nvSpPr>
          <p:spPr>
            <a:xfrm>
              <a:off x="3129560" y="6335207"/>
              <a:ext cx="1376274" cy="244969"/>
            </a:xfrm>
            <a:prstGeom prst="round2Diag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vite.config.js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B904F393-3BF8-72D4-E0B2-0E9E624493D4}"/>
              </a:ext>
            </a:extLst>
          </p:cNvPr>
          <p:cNvSpPr/>
          <p:nvPr/>
        </p:nvSpPr>
        <p:spPr>
          <a:xfrm>
            <a:off x="5967945" y="2232331"/>
            <a:ext cx="3582150" cy="244969"/>
          </a:xfrm>
          <a:prstGeom prst="rect">
            <a:avLst/>
          </a:prstGeom>
          <a:solidFill>
            <a:schemeClr val="tx2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Alibaba PuHuiTi B"/>
              </a:rPr>
              <a:t>http://localhost:8080/user/register</a:t>
            </a:r>
            <a:endParaRPr lang="zh-CN" altLang="en-US" sz="1400">
              <a:solidFill>
                <a:srgbClr val="C00000"/>
              </a:solidFill>
              <a:latin typeface="Alibaba PuHuiTi B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DD73F9E-115B-4743-0209-3ABCAA49B2EB}"/>
              </a:ext>
            </a:extLst>
          </p:cNvPr>
          <p:cNvSpPr/>
          <p:nvPr/>
        </p:nvSpPr>
        <p:spPr>
          <a:xfrm>
            <a:off x="9964896" y="4401835"/>
            <a:ext cx="1653309" cy="20227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8080</a:t>
            </a:r>
            <a:endParaRPr lang="zh-CN" altLang="en-US"/>
          </a:p>
        </p:txBody>
      </p:sp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AB907C09-E701-D4A6-D2D7-29CD6AFAA717}"/>
              </a:ext>
            </a:extLst>
          </p:cNvPr>
          <p:cNvSpPr/>
          <p:nvPr/>
        </p:nvSpPr>
        <p:spPr>
          <a:xfrm>
            <a:off x="9964895" y="6096151"/>
            <a:ext cx="1653309" cy="302491"/>
          </a:xfrm>
          <a:prstGeom prst="round2Diag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后端服务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9C45F86-7304-8456-3E45-E14B42C3D4B5}"/>
              </a:ext>
            </a:extLst>
          </p:cNvPr>
          <p:cNvCxnSpPr>
            <a:endCxn id="5" idx="0"/>
          </p:cNvCxnSpPr>
          <p:nvPr/>
        </p:nvCxnSpPr>
        <p:spPr>
          <a:xfrm>
            <a:off x="10791551" y="4083181"/>
            <a:ext cx="0" cy="3186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66488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9C97CA-E026-AF98-4EFC-491660DD80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4011" y="1644070"/>
            <a:ext cx="5760538" cy="2622233"/>
          </a:xfrm>
        </p:spPr>
        <p:txBody>
          <a:bodyPr/>
          <a:lstStyle/>
          <a:p>
            <a:r>
              <a:rPr lang="zh-CN" altLang="en-US"/>
              <a:t>跨域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zh-CN" altLang="en-US"/>
              <a:t>配置代理</a:t>
            </a:r>
            <a:endParaRPr lang="en-US" altLang="zh-CN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47C6062-A198-D5A5-800C-A9B8EA33D118}"/>
              </a:ext>
            </a:extLst>
          </p:cNvPr>
          <p:cNvSpPr/>
          <p:nvPr/>
        </p:nvSpPr>
        <p:spPr>
          <a:xfrm>
            <a:off x="5642306" y="3707985"/>
            <a:ext cx="5142243" cy="509474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130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</a:t>
            </a: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equest.js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中配置</a:t>
            </a: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baseURL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的值为</a:t>
            </a: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/api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5CB28A3-50AF-E440-C6DE-23354333C69E}"/>
              </a:ext>
            </a:extLst>
          </p:cNvPr>
          <p:cNvSpPr/>
          <p:nvPr/>
        </p:nvSpPr>
        <p:spPr>
          <a:xfrm>
            <a:off x="5642306" y="2758817"/>
            <a:ext cx="5142243" cy="509473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r>
              <a:rPr lang="zh-CN" altLang="en-US" sz="1400">
                <a:solidFill>
                  <a:srgbClr val="373747"/>
                </a:solidFill>
                <a:latin typeface="DM Sans" pitchFamily="2" charset="0"/>
              </a:rPr>
              <a:t>由于浏览器的</a:t>
            </a:r>
            <a:r>
              <a:rPr lang="zh-CN" altLang="en-US" sz="1400">
                <a:solidFill>
                  <a:srgbClr val="C00000"/>
                </a:solidFill>
                <a:latin typeface="DM Sans" pitchFamily="2" charset="0"/>
              </a:rPr>
              <a:t>同源策略</a:t>
            </a:r>
            <a:r>
              <a:rPr lang="zh-CN" altLang="en-US" sz="1400">
                <a:solidFill>
                  <a:srgbClr val="373747"/>
                </a:solidFill>
                <a:latin typeface="DM Sans" pitchFamily="2" charset="0"/>
              </a:rPr>
              <a:t>限制，向不同源</a:t>
            </a:r>
            <a:r>
              <a:rPr lang="en-US" altLang="zh-CN" sz="1400" b="1">
                <a:solidFill>
                  <a:schemeClr val="tx1"/>
                </a:solidFill>
                <a:latin typeface="DM Sans" pitchFamily="2" charset="0"/>
              </a:rPr>
              <a:t>(</a:t>
            </a:r>
            <a:r>
              <a:rPr lang="zh-CN" altLang="en-US" sz="1400" b="1">
                <a:solidFill>
                  <a:schemeClr val="tx1"/>
                </a:solidFill>
                <a:latin typeface="DM Sans" pitchFamily="2" charset="0"/>
              </a:rPr>
              <a:t>不同协议、不同域名、不同端口</a:t>
            </a:r>
            <a:r>
              <a:rPr lang="en-US" altLang="zh-CN" sz="1400" b="1">
                <a:solidFill>
                  <a:schemeClr val="tx1"/>
                </a:solidFill>
                <a:latin typeface="DM Sans" pitchFamily="2" charset="0"/>
              </a:rPr>
              <a:t>)</a:t>
            </a:r>
            <a:r>
              <a:rPr lang="zh-CN" altLang="en-US" sz="1400">
                <a:solidFill>
                  <a:srgbClr val="373747"/>
                </a:solidFill>
                <a:latin typeface="DM Sans" pitchFamily="2" charset="0"/>
              </a:rPr>
              <a:t>发送</a:t>
            </a:r>
            <a:r>
              <a:rPr lang="en-US" altLang="zh-CN" sz="1400">
                <a:solidFill>
                  <a:srgbClr val="373747"/>
                </a:solidFill>
                <a:latin typeface="DM Sans" pitchFamily="2" charset="0"/>
              </a:rPr>
              <a:t>ajax</a:t>
            </a:r>
            <a:r>
              <a:rPr lang="zh-CN" altLang="en-US" sz="1400">
                <a:solidFill>
                  <a:srgbClr val="373747"/>
                </a:solidFill>
                <a:latin typeface="DM Sans" pitchFamily="2" charset="0"/>
              </a:rPr>
              <a:t>请求会失败</a:t>
            </a:r>
            <a:endParaRPr lang="zh-CN" altLang="en-US" sz="140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883C71A-214A-AF32-D067-CBDB1CE9D41C}"/>
              </a:ext>
            </a:extLst>
          </p:cNvPr>
          <p:cNvSpPr/>
          <p:nvPr/>
        </p:nvSpPr>
        <p:spPr>
          <a:xfrm>
            <a:off x="5642306" y="4324671"/>
            <a:ext cx="5142243" cy="2182122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120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vite.config.js</a:t>
            </a:r>
            <a:r>
              <a: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中配置：</a:t>
            </a:r>
            <a:endParaRPr lang="en-US" altLang="zh-CN" sz="1200">
              <a:solidFill>
                <a:prstClr val="black">
                  <a:lumMod val="75000"/>
                  <a:lumOff val="25000"/>
                </a:prst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server: {</a:t>
            </a:r>
          </a:p>
          <a:p>
            <a:pPr lvl="1"/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   proxy: {</a:t>
            </a:r>
          </a:p>
          <a:p>
            <a:pPr lvl="1"/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'/api'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1"/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       target: 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'http://localhost:8080'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endParaRPr lang="zh-CN" altLang="en-US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zh-CN" altLang="en-US" sz="120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changeOrigin: </a:t>
            </a:r>
            <a:r>
              <a:rPr lang="en-US" altLang="zh-CN" sz="12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lvl="1"/>
            <a:r>
              <a:rPr lang="zh-CN" altLang="en-US" sz="120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rewrite: (path) </a:t>
            </a:r>
            <a:r>
              <a:rPr lang="en-US" altLang="zh-CN" sz="120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 path.replace(</a:t>
            </a:r>
            <a:r>
              <a:rPr lang="en-US" altLang="zh-CN" sz="1200">
                <a:solidFill>
                  <a:srgbClr val="811F3F"/>
                </a:solidFill>
                <a:latin typeface="Consolas" panose="020B0609020204030204" pitchFamily="49" charset="0"/>
              </a:rPr>
              <a:t>/</a:t>
            </a:r>
            <a:r>
              <a:rPr lang="en-US" altLang="zh-CN" sz="1200">
                <a:solidFill>
                  <a:srgbClr val="0000FF"/>
                </a:solidFill>
                <a:latin typeface="Consolas" panose="020B0609020204030204" pitchFamily="49" charset="0"/>
              </a:rPr>
              <a:t>^</a:t>
            </a:r>
            <a:r>
              <a:rPr lang="en-US" altLang="zh-CN" sz="1200">
                <a:solidFill>
                  <a:srgbClr val="811F3F"/>
                </a:solidFill>
                <a:latin typeface="Consolas" panose="020B0609020204030204" pitchFamily="49" charset="0"/>
              </a:rPr>
              <a:t>\/api/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     }</a:t>
            </a:r>
          </a:p>
          <a:p>
            <a:pPr lvl="1"/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pPr lvl="1"/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 eaLnBrk="0" fontAlgn="base" hangingPunct="0">
              <a:lnSpc>
                <a:spcPct val="150000"/>
              </a:lnSpc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613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登录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30AD45-6798-62BB-9EC2-93E65A5F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80" y="1519422"/>
            <a:ext cx="9976502" cy="4762103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6DE495D5-E85B-BC2B-0EC9-B698D2FF59AE}"/>
              </a:ext>
            </a:extLst>
          </p:cNvPr>
          <p:cNvSpPr/>
          <p:nvPr/>
        </p:nvSpPr>
        <p:spPr>
          <a:xfrm>
            <a:off x="7172325" y="3114675"/>
            <a:ext cx="2714625" cy="828675"/>
          </a:xfrm>
          <a:prstGeom prst="roundRect">
            <a:avLst>
              <a:gd name="adj" fmla="val 7644"/>
            </a:avLst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9CECD33-F0FA-AEEB-DD5C-FA874D708518}"/>
              </a:ext>
            </a:extLst>
          </p:cNvPr>
          <p:cNvSpPr/>
          <p:nvPr/>
        </p:nvSpPr>
        <p:spPr>
          <a:xfrm>
            <a:off x="8776138" y="2690648"/>
            <a:ext cx="704193" cy="33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数据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F79F13-92AD-6451-6D29-D3F0ED8EB324}"/>
              </a:ext>
            </a:extLst>
          </p:cNvPr>
          <p:cNvSpPr/>
          <p:nvPr/>
        </p:nvSpPr>
        <p:spPr>
          <a:xfrm>
            <a:off x="9637862" y="2689006"/>
            <a:ext cx="704193" cy="33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校验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14C2F00-7237-3AE7-F1CF-D0CFC6D207F0}"/>
              </a:ext>
            </a:extLst>
          </p:cNvPr>
          <p:cNvSpPr/>
          <p:nvPr/>
        </p:nvSpPr>
        <p:spPr>
          <a:xfrm>
            <a:off x="7172325" y="4404490"/>
            <a:ext cx="2714625" cy="306115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1401A4-1E32-CB76-0D8A-0BF1E6C33E5F}"/>
              </a:ext>
            </a:extLst>
          </p:cNvPr>
          <p:cNvSpPr/>
          <p:nvPr/>
        </p:nvSpPr>
        <p:spPr>
          <a:xfrm>
            <a:off x="8776137" y="4771695"/>
            <a:ext cx="704193" cy="33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事件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7042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登录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5C389B0-6890-33C1-923A-84B8E3CCC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04" y="1543050"/>
            <a:ext cx="6271673" cy="3771900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B07B7E89-964D-85BA-1515-2AC5F9E529AD}"/>
              </a:ext>
            </a:extLst>
          </p:cNvPr>
          <p:cNvSpPr/>
          <p:nvPr/>
        </p:nvSpPr>
        <p:spPr>
          <a:xfrm>
            <a:off x="7991475" y="1619250"/>
            <a:ext cx="2182539" cy="1137416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src/api/user.js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3" name="矩形: 圆顶角 12">
            <a:extLst>
              <a:ext uri="{FF2B5EF4-FFF2-40B4-BE49-F238E27FC236}">
                <a16:creationId xmlns:a16="http://schemas.microsoft.com/office/drawing/2014/main" id="{22F39BCD-B9E4-24A2-0A27-B091DDD602C5}"/>
              </a:ext>
            </a:extLst>
          </p:cNvPr>
          <p:cNvSpPr/>
          <p:nvPr/>
        </p:nvSpPr>
        <p:spPr>
          <a:xfrm>
            <a:off x="7991475" y="3357563"/>
            <a:ext cx="2182540" cy="1137417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src/views/Login.vue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8568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B7D878-0EB2-551A-2DCF-2C99C75D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优化</a:t>
            </a:r>
            <a:r>
              <a:rPr lang="en-US" altLang="zh-CN">
                <a:solidFill>
                  <a:srgbClr val="C00000"/>
                </a:solidFill>
              </a:rPr>
              <a:t>axios</a:t>
            </a:r>
            <a:r>
              <a:rPr lang="zh-CN" altLang="en-US">
                <a:solidFill>
                  <a:srgbClr val="C00000"/>
                </a:solidFill>
              </a:rPr>
              <a:t>响应拦截器</a:t>
            </a:r>
            <a:endParaRPr lang="zh-CN" altLang="en-US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9D0A0F3-B0D0-BF92-33B0-21E12FD14406}"/>
              </a:ext>
            </a:extLst>
          </p:cNvPr>
          <p:cNvSpPr/>
          <p:nvPr/>
        </p:nvSpPr>
        <p:spPr>
          <a:xfrm>
            <a:off x="1008901" y="1712762"/>
            <a:ext cx="5258549" cy="2306788"/>
          </a:xfrm>
          <a:prstGeom prst="roundRect">
            <a:avLst>
              <a:gd name="adj" fmla="val 1958"/>
            </a:avLst>
          </a:prstGeom>
          <a:solidFill>
            <a:srgbClr val="FFFFE4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20000"/>
              </a:lnSpc>
            </a:pPr>
            <a:r>
              <a:rPr lang="en-US" altLang="zh-CN" sz="1200" b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//</a:t>
            </a:r>
            <a:r>
              <a:rPr lang="zh-CN" altLang="en-US" sz="1200" b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用于登录的事件函数</a:t>
            </a:r>
            <a:endParaRPr lang="zh-CN" altLang="en-US" sz="1200" b="0">
              <a:solidFill>
                <a:srgbClr val="000000"/>
              </a:solidFill>
              <a:effectLst/>
              <a:latin typeface="Consolas" panose="020B0609020204030204" pitchFamily="49" charset="0"/>
              <a:ea typeface="阿里巴巴普惠体" panose="00020600040101010101"/>
            </a:endParaRPr>
          </a:p>
          <a:p>
            <a:pPr>
              <a:lnSpc>
                <a:spcPct val="120000"/>
              </a:lnSpc>
            </a:pPr>
            <a:r>
              <a:rPr lang="en-US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const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 login =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async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 ()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=&gt;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   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let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 result =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await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 loginService(registerData.value)</a:t>
            </a:r>
          </a:p>
          <a:p>
            <a:pPr>
              <a:lnSpc>
                <a:spcPct val="12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   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if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(result.code==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0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){</a:t>
            </a:r>
          </a:p>
          <a:p>
            <a:pPr>
              <a:lnSpc>
                <a:spcPct val="12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        alert(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登录成功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!'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    }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else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        alert(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登录失败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!'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    }</a:t>
            </a:r>
          </a:p>
          <a:p>
            <a:pPr>
              <a:lnSpc>
                <a:spcPct val="12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}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ECFE6B1-267B-03BB-D3DE-5DBF409E8D86}"/>
              </a:ext>
            </a:extLst>
          </p:cNvPr>
          <p:cNvSpPr/>
          <p:nvPr/>
        </p:nvSpPr>
        <p:spPr>
          <a:xfrm>
            <a:off x="1008901" y="4212890"/>
            <a:ext cx="5258549" cy="2306788"/>
          </a:xfrm>
          <a:prstGeom prst="roundRect">
            <a:avLst>
              <a:gd name="adj" fmla="val 1958"/>
            </a:avLst>
          </a:prstGeom>
          <a:solidFill>
            <a:srgbClr val="FFFFE4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20000"/>
              </a:lnSpc>
            </a:pPr>
            <a:r>
              <a:rPr lang="en-US" altLang="zh-CN" sz="12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2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用于注册的事件函数</a:t>
            </a:r>
            <a:endParaRPr lang="zh-CN" altLang="en-US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register =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 =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registerService(registerData.value);</a:t>
            </a:r>
          </a:p>
          <a:p>
            <a:pPr>
              <a:lnSpc>
                <a:spcPct val="12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(result.code == 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注册成功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注册失败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2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4B5417-4965-6963-C56C-2553B674B493}"/>
              </a:ext>
            </a:extLst>
          </p:cNvPr>
          <p:cNvSpPr/>
          <p:nvPr/>
        </p:nvSpPr>
        <p:spPr>
          <a:xfrm>
            <a:off x="1008901" y="2552700"/>
            <a:ext cx="5258549" cy="10953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5DBB9C-3194-6F79-F79E-3406BBE35588}"/>
              </a:ext>
            </a:extLst>
          </p:cNvPr>
          <p:cNvSpPr/>
          <p:nvPr/>
        </p:nvSpPr>
        <p:spPr>
          <a:xfrm>
            <a:off x="1008901" y="5038397"/>
            <a:ext cx="5258549" cy="10953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92EC5B4-62D8-626F-2AAE-DC96F47404FA}"/>
              </a:ext>
            </a:extLst>
          </p:cNvPr>
          <p:cNvGrpSpPr/>
          <p:nvPr/>
        </p:nvGrpSpPr>
        <p:grpSpPr>
          <a:xfrm>
            <a:off x="6783850" y="1712762"/>
            <a:ext cx="4940789" cy="4806916"/>
            <a:chOff x="1008902" y="2036612"/>
            <a:chExt cx="3496932" cy="4543564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9BC42242-5652-3833-3C84-01E0E634FA5E}"/>
                </a:ext>
              </a:extLst>
            </p:cNvPr>
            <p:cNvSpPr/>
            <p:nvPr/>
          </p:nvSpPr>
          <p:spPr>
            <a:xfrm>
              <a:off x="1008902" y="2036612"/>
              <a:ext cx="3496932" cy="4543564"/>
            </a:xfrm>
            <a:prstGeom prst="roundRect">
              <a:avLst>
                <a:gd name="adj" fmla="val 1958"/>
              </a:avLst>
            </a:prstGeom>
            <a:solidFill>
              <a:srgbClr val="FFFFE4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添加响应拦截器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instance.interceptors.response.use(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result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=&gt;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如果业务状态码为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0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，代表本次操作成功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if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(result.data.code == 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0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) 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   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return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result.data;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}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代码走到这里，代表业务状态码不是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0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，本次操作失败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alert(result.data.message ||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服务异常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);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return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Promise.reject(result.data);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},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err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=&gt;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alert(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服务异常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);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   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return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 Promise.reject(err);</a:t>
              </a:r>
              <a:endParaRPr lang="zh-CN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   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}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阿里巴巴普惠体" panose="00020600040101010101"/>
                </a:rPr>
                <a:t>)</a:t>
              </a:r>
            </a:p>
          </p:txBody>
        </p:sp>
        <p:sp>
          <p:nvSpPr>
            <p:cNvPr id="10" name="矩形: 对角圆角 9">
              <a:extLst>
                <a:ext uri="{FF2B5EF4-FFF2-40B4-BE49-F238E27FC236}">
                  <a16:creationId xmlns:a16="http://schemas.microsoft.com/office/drawing/2014/main" id="{296154D2-AAF5-5685-C037-DAE8FBD08DB9}"/>
                </a:ext>
              </a:extLst>
            </p:cNvPr>
            <p:cNvSpPr/>
            <p:nvPr/>
          </p:nvSpPr>
          <p:spPr>
            <a:xfrm>
              <a:off x="3129560" y="6335207"/>
              <a:ext cx="1376274" cy="244969"/>
            </a:xfrm>
            <a:prstGeom prst="round2Diag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vite.config.js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5BD09053-71C3-5756-22F9-73D635627A22}"/>
              </a:ext>
            </a:extLst>
          </p:cNvPr>
          <p:cNvSpPr/>
          <p:nvPr/>
        </p:nvSpPr>
        <p:spPr>
          <a:xfrm>
            <a:off x="6783850" y="3027680"/>
            <a:ext cx="4940789" cy="1564640"/>
          </a:xfrm>
          <a:prstGeom prst="rect">
            <a:avLst/>
          </a:prstGeom>
          <a:solidFill>
            <a:schemeClr val="tx2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233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1013829;#101407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69;#185825;#185836;"/>
  <p:tag name="ISLIDE.PICTURE" val="#1147385;#1045181;#741875;#1013768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69;#185825;#185836;"/>
  <p:tag name="ISLIDE.PICTURE" val="#1147385;#1045181;#741875;#1013768;"/>
  <p:tag name="ISLIDE.ICON" val="#133132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69;#185825;#185836;"/>
  <p:tag name="ISLIDE.PICTURE" val="#1147385;#1045181;#741875;#1013768;"/>
  <p:tag name="ISLIDE.ICON" val="#133132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680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315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7382;"/>
  <p:tag name="ISLIDE.ICON" val="#33706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7382;"/>
  <p:tag name="ISLIDE.ICON" val="#33706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1013829;#1014070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#161826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9565;"/>
  <p:tag name="ISLIDE.ICON" val="#375538;#64943;#33421;#158213;#407231;#380214;#17187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9565;"/>
  <p:tag name="ISLIDE.ICON" val="#375538;#64943;#33421;#158213;#407231;#380214;#17187;#16765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9565;"/>
  <p:tag name="ISLIDE.ICON" val="#375538;#64943;#33421;#158213;#407231;#380214;#17187;#16765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9565;"/>
  <p:tag name="ISLIDE.ICON" val="#375538;#64943;#33421;#158213;#407231;#380214;#17187;#16765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9565;"/>
  <p:tag name="ISLIDE.ICON" val="#375538;#64943;#33421;#158213;#407231;#380214;#17187;#16765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1013829;#1014070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1013829;#1014070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1013829;#1014070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38;#64943;#33421;#158213;#407231;#380214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1013829;#101407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4896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69;#185825;#185836;"/>
  <p:tag name="ISLIDE.PICTURE" val="#1147385;#1045181;#741875;#101376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1147385;#1045181;#741875;#1013768;"/>
  <p:tag name="ISLIDE.VECTOR" val="#340069;#185825;#185836;#918890;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3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>
            <a:alpha val="27059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4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smtClean="0"/>
        </a:defPPr>
      </a:lstStyle>
      <a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12.xml><?xml version="1.0" encoding="utf-8"?>
<a:theme xmlns:a="http://schemas.openxmlformats.org/drawingml/2006/main" name="5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/>
      </a:spPr>
      <a:bodyPr rtlCol="0" anchor="ctr"/>
      <a:lstStyle>
        <a:defPPr algn="ctr">
          <a:defRPr sz="1200"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6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bg1">
                <a:lumMod val="65000"/>
                <a:tint val="66000"/>
                <a:satMod val="160000"/>
              </a:schemeClr>
            </a:gs>
            <a:gs pos="50000">
              <a:schemeClr val="bg1">
                <a:lumMod val="65000"/>
                <a:tint val="44500"/>
                <a:satMod val="160000"/>
              </a:schemeClr>
            </a:gs>
            <a:gs pos="100000">
              <a:schemeClr val="bg1">
                <a:lumMod val="65000"/>
                <a:tint val="23500"/>
                <a:satMod val="16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a:spPr>
      <a:bodyPr rtlCol="0" anchor="ctr"/>
      <a:lstStyle>
        <a:defPPr algn="ctr">
          <a:defRPr sz="120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阿里巴巴">
      <a:majorFont>
        <a:latin typeface="Calibri"/>
        <a:ea typeface="阿里巴巴普惠体"/>
        <a:cs typeface=""/>
      </a:majorFont>
      <a:minorFont>
        <a:latin typeface="Calibri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wrap="square" lIns="144000" tIns="432000" rIns="72000" bIns="108000" rtlCol="0" anchor="ctr">
        <a:spAutoFit/>
      </a:bodyPr>
      <a:lstStyle>
        <a:defPPr marL="285750" marR="0" indent="-285750" algn="l" defTabSz="914400" rtl="0" eaLnBrk="1" fontAlgn="auto" latinLnBrk="0" hangingPunct="1">
          <a:lnSpc>
            <a:spcPct val="200000"/>
          </a:lnSpc>
          <a:spcBef>
            <a:spcPts val="0"/>
          </a:spcBef>
          <a:spcAft>
            <a:spcPts val="0"/>
          </a:spcAft>
          <a:buClrTx/>
          <a:buSzTx/>
          <a:buFont typeface="Wingdings" panose="05000000000000000000" pitchFamily="2" charset="2"/>
          <a:buChar char="l"/>
          <a:tabLst/>
          <a:defRPr kumimoji="0" sz="1400" b="0" i="0" u="none" strike="noStrike" kern="1200" cap="none" spc="0" normalizeH="0" baseline="0" noProof="0">
            <a:ln>
              <a:noFill/>
            </a:ln>
            <a:solidFill>
              <a:prstClr val="black">
                <a:lumMod val="75000"/>
                <a:lumOff val="25000"/>
              </a:prstClr>
            </a:solidFill>
            <a:effectLst/>
            <a:uLnTx/>
            <a:uFillTx/>
            <a:latin typeface="阿里巴巴普惠体" panose="00020600040101010101" pitchFamily="18" charset="-122"/>
            <a:ea typeface="阿里巴巴普惠体" panose="00020600040101010101" pitchFamily="18" charset="-122"/>
            <a:cs typeface="阿里巴巴普惠体" panose="00020600040101010101" pitchFamily="18" charset="-122"/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150445</TotalTime>
  <Words>6672</Words>
  <Application>Microsoft Office PowerPoint</Application>
  <PresentationFormat>宽屏</PresentationFormat>
  <Paragraphs>1178</Paragraphs>
  <Slides>127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13</vt:i4>
      </vt:variant>
      <vt:variant>
        <vt:lpstr>幻灯片标题</vt:lpstr>
      </vt:variant>
      <vt:variant>
        <vt:i4>127</vt:i4>
      </vt:variant>
    </vt:vector>
  </HeadingPairs>
  <TitlesOfParts>
    <vt:vector size="164" baseType="lpstr">
      <vt:lpstr>Alibaba PuHuiTi B</vt:lpstr>
      <vt:lpstr>Alibaba PuHuiTi M</vt:lpstr>
      <vt:lpstr>Alibaba PuHuiTi Medium</vt:lpstr>
      <vt:lpstr>Alibaba PuHuiTi R</vt:lpstr>
      <vt:lpstr>JetBrains Mono</vt:lpstr>
      <vt:lpstr>Roboto Regular</vt:lpstr>
      <vt:lpstr>阿里巴巴普惠体</vt:lpstr>
      <vt:lpstr>等线</vt:lpstr>
      <vt:lpstr>等线 Light</vt:lpstr>
      <vt:lpstr>汉仪尚巍流云体简</vt:lpstr>
      <vt:lpstr>黑体</vt:lpstr>
      <vt:lpstr>STKaiti</vt:lpstr>
      <vt:lpstr>STKaiti</vt:lpstr>
      <vt:lpstr>沐瑶随心手写体</vt:lpstr>
      <vt:lpstr>字魂白鸽天行体</vt:lpstr>
      <vt:lpstr>Arial</vt:lpstr>
      <vt:lpstr>Calibri</vt:lpstr>
      <vt:lpstr>Consolas</vt:lpstr>
      <vt:lpstr>DM Sans</vt:lpstr>
      <vt:lpstr>Fira Code</vt:lpstr>
      <vt:lpstr>Open Sans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1_正文设计方案</vt:lpstr>
      <vt:lpstr>2_正文设计方案</vt:lpstr>
      <vt:lpstr>3_正文设计方案</vt:lpstr>
      <vt:lpstr>4_正文设计方案</vt:lpstr>
      <vt:lpstr>5_正文设计方案</vt:lpstr>
      <vt:lpstr>6_正文设计方案</vt:lpstr>
      <vt:lpstr>大事件前端开发</vt:lpstr>
      <vt:lpstr>前置知识</vt:lpstr>
      <vt:lpstr>JavaScript-导入导出</vt:lpstr>
      <vt:lpstr>JavaScript-导入导出</vt:lpstr>
      <vt:lpstr>JavaScript-导入导出</vt:lpstr>
      <vt:lpstr>JavaScript-导入导出</vt:lpstr>
      <vt:lpstr>JavaScript-导入导出</vt:lpstr>
      <vt:lpstr>PowerPoint 演示文稿</vt:lpstr>
      <vt:lpstr>Vue</vt:lpstr>
      <vt:lpstr>什么是Vue ?</vt:lpstr>
      <vt:lpstr>什么是Vue ?</vt:lpstr>
      <vt:lpstr>什么是Vue ?</vt:lpstr>
      <vt:lpstr>什么是Vue ?</vt:lpstr>
      <vt:lpstr>学习路径</vt:lpstr>
      <vt:lpstr>局部使用Vue</vt:lpstr>
      <vt:lpstr>快速入门</vt:lpstr>
      <vt:lpstr>快速入门</vt:lpstr>
      <vt:lpstr>PowerPoint 演示文稿</vt:lpstr>
      <vt:lpstr>局部使用Vue</vt:lpstr>
      <vt:lpstr>常用指令</vt:lpstr>
      <vt:lpstr>v-for</vt:lpstr>
      <vt:lpstr>v-for</vt:lpstr>
      <vt:lpstr>PowerPoint 演示文稿</vt:lpstr>
      <vt:lpstr>v-bind</vt:lpstr>
      <vt:lpstr>v-bind</vt:lpstr>
      <vt:lpstr>PowerPoint 演示文稿</vt:lpstr>
      <vt:lpstr>v-if &amp; v-show</vt:lpstr>
      <vt:lpstr>v-if &amp; v-show</vt:lpstr>
      <vt:lpstr>PowerPoint 演示文稿</vt:lpstr>
      <vt:lpstr>v-on</vt:lpstr>
      <vt:lpstr>v-on</vt:lpstr>
      <vt:lpstr>PowerPoint 演示文稿</vt:lpstr>
      <vt:lpstr>v-model</vt:lpstr>
      <vt:lpstr>v-model</vt:lpstr>
      <vt:lpstr>PowerPoint 演示文稿</vt:lpstr>
      <vt:lpstr>局部使用Vue</vt:lpstr>
      <vt:lpstr>Vue生命周期</vt:lpstr>
      <vt:lpstr>Vue生命周期</vt:lpstr>
      <vt:lpstr>Vue生命周期</vt:lpstr>
      <vt:lpstr>PowerPoint 演示文稿</vt:lpstr>
      <vt:lpstr>Axios</vt:lpstr>
      <vt:lpstr>Axios</vt:lpstr>
      <vt:lpstr>PowerPoint 演示文稿</vt:lpstr>
      <vt:lpstr>Axios-请求方式别名</vt:lpstr>
      <vt:lpstr>PowerPoint 演示文稿</vt:lpstr>
      <vt:lpstr>PowerPoint 演示文稿</vt:lpstr>
      <vt:lpstr>整站使用Vue(工程化)</vt:lpstr>
      <vt:lpstr>环境准备</vt:lpstr>
      <vt:lpstr>环境准备</vt:lpstr>
      <vt:lpstr>环境准备</vt:lpstr>
      <vt:lpstr>整站使用Vue(工程化)</vt:lpstr>
      <vt:lpstr>Vue项目-创建</vt:lpstr>
      <vt:lpstr>Vue项目-安装依赖</vt:lpstr>
      <vt:lpstr>Vue项目-目录结构</vt:lpstr>
      <vt:lpstr>Vue项目-启动</vt:lpstr>
      <vt:lpstr>PowerPoint 演示文稿</vt:lpstr>
      <vt:lpstr>整站使用Vue(工程化)</vt:lpstr>
      <vt:lpstr>Vue项目开发流程</vt:lpstr>
      <vt:lpstr>Vue项目-目录结构</vt:lpstr>
      <vt:lpstr>Vue项目开发流程</vt:lpstr>
      <vt:lpstr>Vue项目开发流程</vt:lpstr>
      <vt:lpstr>PowerPoint 演示文稿</vt:lpstr>
      <vt:lpstr>整站使用Vue(工程化)</vt:lpstr>
      <vt:lpstr>API风格</vt:lpstr>
      <vt:lpstr>组合式API</vt:lpstr>
      <vt:lpstr>PowerPoint 演示文稿</vt:lpstr>
      <vt:lpstr>整站使用Vue(工程化)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拦截器</vt:lpstr>
      <vt:lpstr>拦截器</vt:lpstr>
      <vt:lpstr>Element Plus</vt:lpstr>
      <vt:lpstr>什么是Element Plus</vt:lpstr>
      <vt:lpstr>Element Plus</vt:lpstr>
      <vt:lpstr>PowerPoint 演示文稿</vt:lpstr>
      <vt:lpstr>PowerPoint 演示文稿</vt:lpstr>
      <vt:lpstr>Element Plus</vt:lpstr>
      <vt:lpstr>常用组件</vt:lpstr>
      <vt:lpstr>大事件</vt:lpstr>
      <vt:lpstr>需求</vt:lpstr>
      <vt:lpstr>学习路径</vt:lpstr>
      <vt:lpstr>环境准备</vt:lpstr>
      <vt:lpstr>注册</vt:lpstr>
      <vt:lpstr>开发步骤</vt:lpstr>
      <vt:lpstr>注册</vt:lpstr>
      <vt:lpstr>PowerPoint 演示文稿</vt:lpstr>
      <vt:lpstr>注册</vt:lpstr>
      <vt:lpstr>跨域</vt:lpstr>
      <vt:lpstr>跨域</vt:lpstr>
      <vt:lpstr>跨域</vt:lpstr>
      <vt:lpstr>跨域</vt:lpstr>
      <vt:lpstr>跨域</vt:lpstr>
      <vt:lpstr>PowerPoint 演示文稿</vt:lpstr>
      <vt:lpstr>登录</vt:lpstr>
      <vt:lpstr>登录</vt:lpstr>
      <vt:lpstr>优化axios响应拦截器</vt:lpstr>
      <vt:lpstr>主页面布局</vt:lpstr>
      <vt:lpstr>路由</vt:lpstr>
      <vt:lpstr>Vue Router</vt:lpstr>
      <vt:lpstr>PowerPoint 演示文稿</vt:lpstr>
      <vt:lpstr>子路由</vt:lpstr>
      <vt:lpstr>子路由</vt:lpstr>
      <vt:lpstr>子路由</vt:lpstr>
      <vt:lpstr>PowerPoint 演示文稿</vt:lpstr>
      <vt:lpstr>文章分类列表</vt:lpstr>
      <vt:lpstr>Pinia状态管理库</vt:lpstr>
      <vt:lpstr>Pinia状态管理库</vt:lpstr>
      <vt:lpstr>PowerPoint 演示文稿</vt:lpstr>
      <vt:lpstr>Axios请求拦截器</vt:lpstr>
      <vt:lpstr>Axios请求拦截器</vt:lpstr>
      <vt:lpstr>PowerPoint 演示文稿</vt:lpstr>
      <vt:lpstr>Pinia持久化插件-persist</vt:lpstr>
      <vt:lpstr>Pinia持久化插件-persist</vt:lpstr>
      <vt:lpstr>未登录统一处理</vt:lpstr>
      <vt:lpstr>添加文章分类</vt:lpstr>
      <vt:lpstr>修改文章分类</vt:lpstr>
      <vt:lpstr>删除文章分类</vt:lpstr>
      <vt:lpstr>文章列表查询</vt:lpstr>
      <vt:lpstr>添加文章</vt:lpstr>
      <vt:lpstr>顶部导航栏信息显示</vt:lpstr>
      <vt:lpstr>下拉菜单功能</vt:lpstr>
      <vt:lpstr>基本资料修改</vt:lpstr>
      <vt:lpstr>用户头像修改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Administrator</cp:lastModifiedBy>
  <cp:revision>6194</cp:revision>
  <dcterms:created xsi:type="dcterms:W3CDTF">2020-03-31T02:23:27Z</dcterms:created>
  <dcterms:modified xsi:type="dcterms:W3CDTF">2023-10-29T08:03:49Z</dcterms:modified>
</cp:coreProperties>
</file>